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Teko"/>
      <p:regular r:id="rId30"/>
      <p:bold r:id="rId31"/>
    </p:embeddedFont>
    <p:embeddedFont>
      <p:font typeface="Arial Narrow"/>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Teko-bold.fntdata"/><Relationship Id="rId30" Type="http://schemas.openxmlformats.org/officeDocument/2006/relationships/font" Target="fonts/Teko-regular.fntdata"/><Relationship Id="rId11" Type="http://schemas.openxmlformats.org/officeDocument/2006/relationships/slide" Target="slides/slide6.xml"/><Relationship Id="rId33" Type="http://schemas.openxmlformats.org/officeDocument/2006/relationships/font" Target="fonts/ArialNarrow-bold.fntdata"/><Relationship Id="rId10" Type="http://schemas.openxmlformats.org/officeDocument/2006/relationships/slide" Target="slides/slide5.xml"/><Relationship Id="rId32" Type="http://schemas.openxmlformats.org/officeDocument/2006/relationships/font" Target="fonts/ArialNarrow-regular.fntdata"/><Relationship Id="rId13" Type="http://schemas.openxmlformats.org/officeDocument/2006/relationships/slide" Target="slides/slide8.xml"/><Relationship Id="rId35" Type="http://schemas.openxmlformats.org/officeDocument/2006/relationships/font" Target="fonts/ArialNarrow-boldItalic.fntdata"/><Relationship Id="rId12" Type="http://schemas.openxmlformats.org/officeDocument/2006/relationships/slide" Target="slides/slide7.xml"/><Relationship Id="rId34" Type="http://schemas.openxmlformats.org/officeDocument/2006/relationships/font" Target="fonts/ArialNarrow-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 name="Google Shape;3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 name="Google Shape;4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p2"/>
          <p:cNvSpPr/>
          <p:nvPr/>
        </p:nvSpPr>
        <p:spPr>
          <a:xfrm flipH="1" rot="10800000">
            <a:off x="4972875" y="-5400"/>
            <a:ext cx="4171200" cy="5154300"/>
          </a:xfrm>
          <a:prstGeom prst="rect">
            <a:avLst/>
          </a:prstGeom>
          <a:solidFill>
            <a:srgbClr val="C8102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 name="Google Shape;11;p2"/>
          <p:cNvPicPr preferRelativeResize="0"/>
          <p:nvPr/>
        </p:nvPicPr>
        <p:blipFill rotWithShape="1">
          <a:blip r:embed="rId2">
            <a:alphaModFix amt="62000"/>
          </a:blip>
          <a:srcRect b="0" l="4" r="45928" t="0"/>
          <a:stretch/>
        </p:blipFill>
        <p:spPr>
          <a:xfrm>
            <a:off x="4972875" y="6150"/>
            <a:ext cx="4171203" cy="5142074"/>
          </a:xfrm>
          <a:prstGeom prst="rect">
            <a:avLst/>
          </a:prstGeom>
          <a:noFill/>
          <a:ln>
            <a:noFill/>
          </a:ln>
        </p:spPr>
      </p:pic>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2"/>
          <p:cNvSpPr txBox="1"/>
          <p:nvPr>
            <p:ph idx="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4" name="Google Shape;14;p2"/>
          <p:cNvSpPr/>
          <p:nvPr/>
        </p:nvSpPr>
        <p:spPr>
          <a:xfrm flipH="1" rot="10800000">
            <a:off x="4972875" y="-5400"/>
            <a:ext cx="4171200" cy="5154300"/>
          </a:xfrm>
          <a:prstGeom prst="rect">
            <a:avLst/>
          </a:prstGeom>
          <a:solidFill>
            <a:srgbClr val="C8102E">
              <a:alpha val="76078"/>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 name="Google Shape;15;p2"/>
          <p:cNvCxnSpPr/>
          <p:nvPr/>
        </p:nvCxnSpPr>
        <p:spPr>
          <a:xfrm>
            <a:off x="916175" y="2520050"/>
            <a:ext cx="429600" cy="0"/>
          </a:xfrm>
          <a:prstGeom prst="straightConnector1">
            <a:avLst/>
          </a:prstGeom>
          <a:noFill/>
          <a:ln cap="flat" cmpd="sng" w="38100">
            <a:solidFill>
              <a:srgbClr val="C8102E"/>
            </a:solidFill>
            <a:prstDash val="solid"/>
            <a:round/>
            <a:headEnd len="sm" w="sm" type="none"/>
            <a:tailEnd len="sm" w="sm" type="none"/>
          </a:ln>
        </p:spPr>
      </p:cxnSp>
      <p:pic>
        <p:nvPicPr>
          <p:cNvPr id="16" name="Google Shape;16;p2"/>
          <p:cNvPicPr preferRelativeResize="0"/>
          <p:nvPr/>
        </p:nvPicPr>
        <p:blipFill rotWithShape="1">
          <a:blip r:embed="rId3">
            <a:alphaModFix/>
          </a:blip>
          <a:srcRect b="0" l="0" r="0" t="0"/>
          <a:stretch/>
        </p:blipFill>
        <p:spPr>
          <a:xfrm>
            <a:off x="6608448" y="4583950"/>
            <a:ext cx="2325552" cy="393600"/>
          </a:xfrm>
          <a:prstGeom prst="rect">
            <a:avLst/>
          </a:prstGeom>
          <a:noFill/>
          <a:ln>
            <a:noFill/>
          </a:ln>
        </p:spPr>
      </p:pic>
      <p:sp>
        <p:nvSpPr>
          <p:cNvPr id="17" name="Google Shape;17;p2"/>
          <p:cNvSpPr txBox="1"/>
          <p:nvPr>
            <p:ph idx="3" type="sldNum"/>
          </p:nvPr>
        </p:nvSpPr>
        <p:spPr>
          <a:xfrm>
            <a:off x="1111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8" name="Google Shape;18;p2"/>
          <p:cNvSpPr txBox="1"/>
          <p:nvPr>
            <p:ph type="title"/>
          </p:nvPr>
        </p:nvSpPr>
        <p:spPr>
          <a:xfrm>
            <a:off x="811725" y="1488425"/>
            <a:ext cx="3413700" cy="986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2"/>
          <p:cNvSpPr txBox="1"/>
          <p:nvPr>
            <p:ph idx="1" type="subTitle"/>
          </p:nvPr>
        </p:nvSpPr>
        <p:spPr>
          <a:xfrm>
            <a:off x="811725" y="2609700"/>
            <a:ext cx="3967500" cy="9408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800"/>
              <a:buNone/>
              <a:defRPr>
                <a:solidFill>
                  <a:srgbClr val="000000"/>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b="0" l="0" r="0" t="0"/>
          <a:stretch/>
        </p:blipFill>
        <p:spPr>
          <a:xfrm>
            <a:off x="6834125" y="4611550"/>
            <a:ext cx="2062049" cy="349000"/>
          </a:xfrm>
          <a:prstGeom prst="rect">
            <a:avLst/>
          </a:prstGeom>
          <a:noFill/>
          <a:ln>
            <a:noFill/>
          </a:ln>
        </p:spPr>
      </p:pic>
      <p:cxnSp>
        <p:nvCxnSpPr>
          <p:cNvPr id="22" name="Google Shape;22;p3"/>
          <p:cNvCxnSpPr/>
          <p:nvPr/>
        </p:nvCxnSpPr>
        <p:spPr>
          <a:xfrm>
            <a:off x="209975" y="4438375"/>
            <a:ext cx="8733900" cy="28500"/>
          </a:xfrm>
          <a:prstGeom prst="straightConnector1">
            <a:avLst/>
          </a:prstGeom>
          <a:noFill/>
          <a:ln cap="flat" cmpd="sng" w="19050">
            <a:solidFill>
              <a:schemeClr val="dk2"/>
            </a:solidFill>
            <a:prstDash val="solid"/>
            <a:round/>
            <a:headEnd len="sm" w="sm" type="none"/>
            <a:tailEnd len="sm" w="sm" type="none"/>
          </a:ln>
        </p:spPr>
      </p:cxnSp>
      <p:sp>
        <p:nvSpPr>
          <p:cNvPr id="23" name="Google Shape;23;p3"/>
          <p:cNvSpPr txBox="1"/>
          <p:nvPr>
            <p:ph idx="12" type="sldNum"/>
          </p:nvPr>
        </p:nvSpPr>
        <p:spPr>
          <a:xfrm>
            <a:off x="1111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4" name="Google Shape;24;p3"/>
          <p:cNvSpPr txBox="1"/>
          <p:nvPr>
            <p:ph type="title"/>
          </p:nvPr>
        </p:nvSpPr>
        <p:spPr>
          <a:xfrm>
            <a:off x="429450" y="516600"/>
            <a:ext cx="7353300" cy="576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25" name="Google Shape;25;p3"/>
          <p:cNvCxnSpPr/>
          <p:nvPr/>
        </p:nvCxnSpPr>
        <p:spPr>
          <a:xfrm>
            <a:off x="545400" y="1169063"/>
            <a:ext cx="429600" cy="0"/>
          </a:xfrm>
          <a:prstGeom prst="straightConnector1">
            <a:avLst/>
          </a:prstGeom>
          <a:noFill/>
          <a:ln cap="flat" cmpd="sng" w="38100">
            <a:solidFill>
              <a:srgbClr val="C8102E"/>
            </a:solidFill>
            <a:prstDash val="solid"/>
            <a:round/>
            <a:headEnd len="sm" w="sm" type="none"/>
            <a:tailEnd len="sm" w="sm" type="none"/>
          </a:ln>
        </p:spPr>
      </p:cxnSp>
      <p:sp>
        <p:nvSpPr>
          <p:cNvPr id="26" name="Google Shape;26;p3"/>
          <p:cNvSpPr txBox="1"/>
          <p:nvPr>
            <p:ph idx="1" type="subTitle"/>
          </p:nvPr>
        </p:nvSpPr>
        <p:spPr>
          <a:xfrm>
            <a:off x="429450" y="1350750"/>
            <a:ext cx="8071500" cy="26115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800"/>
              <a:buNone/>
              <a:defRPr>
                <a:solidFill>
                  <a:srgbClr val="000000"/>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9" name="Google Shape;29;p4"/>
          <p:cNvPicPr preferRelativeResize="0"/>
          <p:nvPr/>
        </p:nvPicPr>
        <p:blipFill rotWithShape="1">
          <a:blip r:embed="rId2">
            <a:alphaModFix/>
          </a:blip>
          <a:srcRect b="0" l="0" r="0" t="0"/>
          <a:stretch/>
        </p:blipFill>
        <p:spPr>
          <a:xfrm>
            <a:off x="6834125" y="4611550"/>
            <a:ext cx="2062049" cy="349000"/>
          </a:xfrm>
          <a:prstGeom prst="rect">
            <a:avLst/>
          </a:prstGeom>
          <a:noFill/>
          <a:ln>
            <a:noFill/>
          </a:ln>
        </p:spPr>
      </p:pic>
      <p:cxnSp>
        <p:nvCxnSpPr>
          <p:cNvPr id="30" name="Google Shape;30;p4"/>
          <p:cNvCxnSpPr/>
          <p:nvPr/>
        </p:nvCxnSpPr>
        <p:spPr>
          <a:xfrm>
            <a:off x="209975" y="4438375"/>
            <a:ext cx="8733900" cy="28500"/>
          </a:xfrm>
          <a:prstGeom prst="straightConnector1">
            <a:avLst/>
          </a:prstGeom>
          <a:noFill/>
          <a:ln cap="flat" cmpd="sng" w="19050">
            <a:solidFill>
              <a:schemeClr val="dk2"/>
            </a:solidFill>
            <a:prstDash val="solid"/>
            <a:round/>
            <a:headEnd len="sm" w="sm" type="none"/>
            <a:tailEnd len="sm" w="sm" type="none"/>
          </a:ln>
        </p:spPr>
      </p:cxnSp>
      <p:sp>
        <p:nvSpPr>
          <p:cNvPr id="31" name="Google Shape;31;p4"/>
          <p:cNvSpPr txBox="1"/>
          <p:nvPr>
            <p:ph type="title"/>
          </p:nvPr>
        </p:nvSpPr>
        <p:spPr>
          <a:xfrm>
            <a:off x="429450" y="516600"/>
            <a:ext cx="7353300" cy="576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32" name="Google Shape;32;p4"/>
          <p:cNvCxnSpPr/>
          <p:nvPr/>
        </p:nvCxnSpPr>
        <p:spPr>
          <a:xfrm>
            <a:off x="545400" y="1169063"/>
            <a:ext cx="429600" cy="0"/>
          </a:xfrm>
          <a:prstGeom prst="straightConnector1">
            <a:avLst/>
          </a:prstGeom>
          <a:noFill/>
          <a:ln cap="flat" cmpd="sng" w="38100">
            <a:solidFill>
              <a:srgbClr val="C8102E"/>
            </a:solidFill>
            <a:prstDash val="solid"/>
            <a:round/>
            <a:headEnd len="sm" w="sm" type="none"/>
            <a:tailEnd len="sm" w="sm" type="none"/>
          </a:ln>
        </p:spPr>
      </p:cxnSp>
      <p:sp>
        <p:nvSpPr>
          <p:cNvPr id="33" name="Google Shape;33;p4"/>
          <p:cNvSpPr txBox="1"/>
          <p:nvPr>
            <p:ph idx="1" type="subTitle"/>
          </p:nvPr>
        </p:nvSpPr>
        <p:spPr>
          <a:xfrm>
            <a:off x="545400" y="1317975"/>
            <a:ext cx="4305900" cy="10725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800"/>
              <a:buNone/>
              <a:defRPr>
                <a:solidFill>
                  <a:schemeClr val="dk1"/>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6" name="Google Shape;36;p5"/>
          <p:cNvPicPr preferRelativeResize="0"/>
          <p:nvPr/>
        </p:nvPicPr>
        <p:blipFill rotWithShape="1">
          <a:blip r:embed="rId2">
            <a:alphaModFix/>
          </a:blip>
          <a:srcRect b="0" l="0" r="0" t="0"/>
          <a:stretch/>
        </p:blipFill>
        <p:spPr>
          <a:xfrm>
            <a:off x="1793751" y="2101537"/>
            <a:ext cx="5556500" cy="9404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9.png"/><Relationship Id="rId5"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www.fastweb.com/" TargetMode="External"/><Relationship Id="rId4" Type="http://schemas.openxmlformats.org/officeDocument/2006/relationships/hyperlink" Target="http://www.fastweb.com/" TargetMode="External"/><Relationship Id="rId5" Type="http://schemas.openxmlformats.org/officeDocument/2006/relationships/hyperlink" Target="http://www.petersons.com/" TargetMode="External"/><Relationship Id="rId6" Type="http://schemas.openxmlformats.org/officeDocument/2006/relationships/hyperlink" Target="http://www.fastweb.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p6"/>
          <p:cNvSpPr txBox="1"/>
          <p:nvPr>
            <p:ph type="title"/>
          </p:nvPr>
        </p:nvSpPr>
        <p:spPr>
          <a:xfrm>
            <a:off x="255314" y="206035"/>
            <a:ext cx="4427621" cy="3857758"/>
          </a:xfrm>
          <a:prstGeom prst="rect">
            <a:avLst/>
          </a:prstGeom>
          <a:solidFill>
            <a:schemeClr val="lt1"/>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4800"/>
              <a:t>PLANNING AND</a:t>
            </a:r>
            <a:br>
              <a:rPr lang="en-US" sz="4800"/>
            </a:br>
            <a:r>
              <a:rPr lang="en-US" sz="4800"/>
              <a:t>PAYING </a:t>
            </a:r>
            <a:br>
              <a:rPr lang="en-US" sz="4800"/>
            </a:br>
            <a:r>
              <a:rPr lang="en-US" sz="4800"/>
              <a:t>FOR</a:t>
            </a:r>
            <a:br>
              <a:rPr lang="en-US" sz="4800"/>
            </a:br>
            <a:r>
              <a:rPr lang="en-US" sz="4800"/>
              <a:t>COLLEGE</a:t>
            </a:r>
            <a:endParaRPr sz="4800"/>
          </a:p>
        </p:txBody>
      </p:sp>
      <p:sp>
        <p:nvSpPr>
          <p:cNvPr id="42" name="Google Shape;42;p6"/>
          <p:cNvSpPr txBox="1"/>
          <p:nvPr>
            <p:ph idx="1" type="subTitle"/>
          </p:nvPr>
        </p:nvSpPr>
        <p:spPr>
          <a:xfrm>
            <a:off x="133626" y="4063793"/>
            <a:ext cx="4620199" cy="873672"/>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SzPts val="1800"/>
              <a:buNone/>
            </a:pPr>
            <a:r>
              <a:rPr i="1" lang="en-US" sz="1600"/>
              <a:t>Kerry Lubold, Interim Director, </a:t>
            </a:r>
            <a:br>
              <a:rPr i="1" lang="en-US" sz="1600"/>
            </a:br>
            <a:r>
              <a:rPr i="1" lang="en-US" sz="1600"/>
              <a:t>Student Financial Services at SUNY Plattsburgh</a:t>
            </a:r>
            <a:endParaRPr i="1"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8" name="Shape 98"/>
        <p:cNvGrpSpPr/>
        <p:nvPr/>
      </p:nvGrpSpPr>
      <p:grpSpPr>
        <a:xfrm>
          <a:off x="0" y="0"/>
          <a:ext cx="0" cy="0"/>
          <a:chOff x="0" y="0"/>
          <a:chExt cx="0" cy="0"/>
        </a:xfrm>
      </p:grpSpPr>
      <p:pic>
        <p:nvPicPr>
          <p:cNvPr descr="Screenshot of the final page of the Understanding the FAFSA Form section, which informs the student that they can check the status of their FAFSA form and make corrections after submission. Information is provided about what to expect after the form is completed. This includes that it takes one to three days to process the application, that the student will receive a FAFSA Submission Summary and their Student Aid Index, and that the schools listed on the form will create financial aid packages. Below that, there is a button to “Start the FAFSA form.”" id="99" name="Google Shape;99;p15"/>
          <p:cNvPicPr preferRelativeResize="0"/>
          <p:nvPr/>
        </p:nvPicPr>
        <p:blipFill rotWithShape="1">
          <a:blip r:embed="rId3">
            <a:alphaModFix/>
          </a:blip>
          <a:srcRect b="0" l="0" r="0" t="0"/>
          <a:stretch/>
        </p:blipFill>
        <p:spPr>
          <a:xfrm>
            <a:off x="1441562" y="439467"/>
            <a:ext cx="6260875" cy="4210910"/>
          </a:xfrm>
          <a:prstGeom prst="rect">
            <a:avLst/>
          </a:prstGeom>
          <a:noFill/>
          <a:ln cap="flat" cmpd="sng" w="12700">
            <a:solidFill>
              <a:schemeClr val="dk1"/>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3" name="Shape 103"/>
        <p:cNvGrpSpPr/>
        <p:nvPr/>
      </p:nvGrpSpPr>
      <p:grpSpPr>
        <a:xfrm>
          <a:off x="0" y="0"/>
          <a:ext cx="0" cy="0"/>
          <a:chOff x="0" y="0"/>
          <a:chExt cx="0" cy="0"/>
        </a:xfrm>
      </p:grpSpPr>
      <p:pic>
        <p:nvPicPr>
          <p:cNvPr id="104" name="Google Shape;104;p16"/>
          <p:cNvPicPr preferRelativeResize="0"/>
          <p:nvPr/>
        </p:nvPicPr>
        <p:blipFill rotWithShape="1">
          <a:blip r:embed="rId3">
            <a:alphaModFix/>
          </a:blip>
          <a:srcRect b="0" l="0" r="0" t="0"/>
          <a:stretch/>
        </p:blipFill>
        <p:spPr>
          <a:xfrm>
            <a:off x="2382982" y="1802821"/>
            <a:ext cx="6594764" cy="3102156"/>
          </a:xfrm>
          <a:prstGeom prst="rect">
            <a:avLst/>
          </a:prstGeom>
          <a:noFill/>
          <a:ln>
            <a:noFill/>
          </a:ln>
        </p:spPr>
      </p:pic>
      <p:pic>
        <p:nvPicPr>
          <p:cNvPr id="105" name="Google Shape;105;p16"/>
          <p:cNvPicPr preferRelativeResize="0"/>
          <p:nvPr/>
        </p:nvPicPr>
        <p:blipFill rotWithShape="1">
          <a:blip r:embed="rId4">
            <a:alphaModFix/>
          </a:blip>
          <a:srcRect b="0" l="0" r="0" t="0"/>
          <a:stretch/>
        </p:blipFill>
        <p:spPr>
          <a:xfrm>
            <a:off x="277091" y="326446"/>
            <a:ext cx="2619375" cy="1476375"/>
          </a:xfrm>
          <a:prstGeom prst="rect">
            <a:avLst/>
          </a:prstGeom>
          <a:noFill/>
          <a:ln>
            <a:noFill/>
          </a:ln>
        </p:spPr>
      </p:pic>
      <p:sp>
        <p:nvSpPr>
          <p:cNvPr id="106" name="Google Shape;106;p16"/>
          <p:cNvSpPr/>
          <p:nvPr/>
        </p:nvSpPr>
        <p:spPr>
          <a:xfrm>
            <a:off x="4814455" y="238523"/>
            <a:ext cx="2348346" cy="1137803"/>
          </a:xfrm>
          <a:custGeom>
            <a:rect b="b" l="l" r="r" t="t"/>
            <a:pathLst>
              <a:path extrusionOk="0" h="120000" w="120000">
                <a:moveTo>
                  <a:pt x="0" y="0"/>
                </a:moveTo>
                <a:lnTo>
                  <a:pt x="120000" y="0"/>
                </a:lnTo>
                <a:lnTo>
                  <a:pt x="120000" y="120000"/>
                </a:lnTo>
                <a:lnTo>
                  <a:pt x="0" y="120000"/>
                </a:lnTo>
                <a:close/>
              </a:path>
              <a:path extrusionOk="0" fill="none" h="120000" w="120000">
                <a:moveTo>
                  <a:pt x="-4336" y="59029"/>
                </a:moveTo>
                <a:lnTo>
                  <a:pt x="-97327" y="59135"/>
                </a:lnTo>
              </a:path>
            </a:pathLst>
          </a:custGeom>
          <a:gradFill>
            <a:gsLst>
              <a:gs pos="0">
                <a:srgbClr val="9CE7F5"/>
              </a:gs>
              <a:gs pos="35000">
                <a:srgbClr val="BBEAF6"/>
              </a:gs>
              <a:gs pos="100000">
                <a:srgbClr val="E4F9FC"/>
              </a:gs>
            </a:gsLst>
            <a:lin ang="16200000" scaled="0"/>
          </a:gradFill>
          <a:ln cap="flat" cmpd="sng" w="9525">
            <a:solidFill>
              <a:srgbClr val="0096A7"/>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dk1"/>
                </a:solidFill>
                <a:latin typeface="Arial"/>
                <a:ea typeface="Arial"/>
                <a:cs typeface="Arial"/>
                <a:sym typeface="Arial"/>
              </a:rPr>
              <a:t>Access the NYS Payment Application (TAP app) via the link from the FAFSA confirmation page, </a:t>
            </a:r>
            <a:endParaRPr/>
          </a:p>
          <a:p>
            <a:pPr indent="0" lvl="0" marL="0" marR="0" rtl="0" algn="ctr">
              <a:lnSpc>
                <a:spcPct val="100000"/>
              </a:lnSpc>
              <a:spcBef>
                <a:spcPts val="0"/>
              </a:spcBef>
              <a:spcAft>
                <a:spcPts val="0"/>
              </a:spcAft>
              <a:buNone/>
            </a:pPr>
            <a:r>
              <a:rPr b="0" i="0" lang="en-US" sz="1200" u="none" cap="none" strike="noStrike">
                <a:solidFill>
                  <a:schemeClr val="dk1"/>
                </a:solidFill>
                <a:latin typeface="Arial"/>
                <a:ea typeface="Arial"/>
                <a:cs typeface="Arial"/>
                <a:sym typeface="Arial"/>
              </a:rPr>
              <a:t>or visit HESC directly.</a:t>
            </a:r>
            <a:endParaRPr/>
          </a:p>
        </p:txBody>
      </p:sp>
      <p:cxnSp>
        <p:nvCxnSpPr>
          <p:cNvPr id="107" name="Google Shape;107;p16"/>
          <p:cNvCxnSpPr/>
          <p:nvPr/>
        </p:nvCxnSpPr>
        <p:spPr>
          <a:xfrm>
            <a:off x="5988628" y="1440873"/>
            <a:ext cx="0" cy="595745"/>
          </a:xfrm>
          <a:prstGeom prst="straightConnector1">
            <a:avLst/>
          </a:prstGeom>
          <a:noFill/>
          <a:ln cap="flat" cmpd="sng" w="9525">
            <a:solidFill>
              <a:schemeClr val="accent5"/>
            </a:solidFill>
            <a:prstDash val="solid"/>
            <a:round/>
            <a:headEnd len="sm" w="sm" type="none"/>
            <a:tailEnd len="med" w="med" type="stealth"/>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429450" y="297968"/>
            <a:ext cx="8329220" cy="576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200"/>
              <a:t>Federal Grants, Work-Study and Aid for Military Families</a:t>
            </a:r>
            <a:endParaRPr/>
          </a:p>
        </p:txBody>
      </p:sp>
      <p:pic>
        <p:nvPicPr>
          <p:cNvPr id="113" name="Google Shape;113;p17"/>
          <p:cNvPicPr preferRelativeResize="0"/>
          <p:nvPr/>
        </p:nvPicPr>
        <p:blipFill rotWithShape="1">
          <a:blip r:embed="rId3">
            <a:alphaModFix/>
          </a:blip>
          <a:srcRect b="0" l="0" r="0" t="0"/>
          <a:stretch/>
        </p:blipFill>
        <p:spPr>
          <a:xfrm>
            <a:off x="429450" y="1296265"/>
            <a:ext cx="4197968" cy="3054061"/>
          </a:xfrm>
          <a:prstGeom prst="rect">
            <a:avLst/>
          </a:prstGeom>
          <a:noFill/>
          <a:ln cap="flat" cmpd="sng" w="22225">
            <a:solidFill>
              <a:srgbClr val="002060"/>
            </a:solidFill>
            <a:prstDash val="solid"/>
            <a:round/>
            <a:headEnd len="sm" w="sm" type="none"/>
            <a:tailEnd len="sm" w="sm" type="none"/>
          </a:ln>
        </p:spPr>
      </p:pic>
      <p:pic>
        <p:nvPicPr>
          <p:cNvPr id="114" name="Google Shape;114;p17"/>
          <p:cNvPicPr preferRelativeResize="0"/>
          <p:nvPr/>
        </p:nvPicPr>
        <p:blipFill rotWithShape="1">
          <a:blip r:embed="rId4">
            <a:alphaModFix/>
          </a:blip>
          <a:srcRect b="0" l="0" r="0" t="0"/>
          <a:stretch/>
        </p:blipFill>
        <p:spPr>
          <a:xfrm>
            <a:off x="5154976" y="1296265"/>
            <a:ext cx="3603694" cy="1086717"/>
          </a:xfrm>
          <a:prstGeom prst="rect">
            <a:avLst/>
          </a:prstGeom>
          <a:noFill/>
          <a:ln cap="flat" cmpd="sng" w="22225">
            <a:solidFill>
              <a:srgbClr val="002060"/>
            </a:solidFill>
            <a:prstDash val="solid"/>
            <a:round/>
            <a:headEnd len="sm" w="sm" type="none"/>
            <a:tailEnd len="sm" w="sm" type="none"/>
          </a:ln>
        </p:spPr>
      </p:pic>
      <p:pic>
        <p:nvPicPr>
          <p:cNvPr id="115" name="Google Shape;115;p17"/>
          <p:cNvPicPr preferRelativeResize="0"/>
          <p:nvPr/>
        </p:nvPicPr>
        <p:blipFill rotWithShape="1">
          <a:blip r:embed="rId5">
            <a:alphaModFix/>
          </a:blip>
          <a:srcRect b="0" l="0" r="0" t="0"/>
          <a:stretch/>
        </p:blipFill>
        <p:spPr>
          <a:xfrm>
            <a:off x="5154976" y="2804679"/>
            <a:ext cx="3603694" cy="1545648"/>
          </a:xfrm>
          <a:prstGeom prst="rect">
            <a:avLst/>
          </a:prstGeom>
          <a:noFill/>
          <a:ln cap="flat" cmpd="sng" w="22225">
            <a:solidFill>
              <a:srgbClr val="002060"/>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18"/>
          <p:cNvPicPr preferRelativeResize="0"/>
          <p:nvPr/>
        </p:nvPicPr>
        <p:blipFill rotWithShape="1">
          <a:blip r:embed="rId3">
            <a:alphaModFix/>
          </a:blip>
          <a:srcRect b="0" l="0" r="0" t="0"/>
          <a:stretch/>
        </p:blipFill>
        <p:spPr>
          <a:xfrm>
            <a:off x="1264226" y="339435"/>
            <a:ext cx="3696647" cy="3845935"/>
          </a:xfrm>
          <a:prstGeom prst="rect">
            <a:avLst/>
          </a:prstGeom>
          <a:noFill/>
          <a:ln>
            <a:noFill/>
          </a:ln>
        </p:spPr>
      </p:pic>
      <p:sp>
        <p:nvSpPr>
          <p:cNvPr id="121" name="Google Shape;121;p18"/>
          <p:cNvSpPr/>
          <p:nvPr/>
        </p:nvSpPr>
        <p:spPr>
          <a:xfrm rot="-5400000">
            <a:off x="-1114174" y="1800738"/>
            <a:ext cx="3558386" cy="923330"/>
          </a:xfrm>
          <a:prstGeom prst="rect">
            <a:avLst/>
          </a:prstGeom>
          <a:solidFill>
            <a:schemeClr val="lt1"/>
          </a:solidFill>
          <a:ln cap="flat" cmpd="sng" w="22225">
            <a:solidFill>
              <a:srgbClr val="00206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5400" u="none" cap="none" strike="noStrike">
                <a:solidFill>
                  <a:srgbClr val="262626"/>
                </a:solidFill>
                <a:latin typeface="Arial"/>
                <a:ea typeface="Arial"/>
                <a:cs typeface="Arial"/>
                <a:sym typeface="Arial"/>
              </a:rPr>
              <a:t>LOANS</a:t>
            </a:r>
            <a:endParaRPr/>
          </a:p>
        </p:txBody>
      </p:sp>
      <p:sp>
        <p:nvSpPr>
          <p:cNvPr id="122" name="Google Shape;122;p18"/>
          <p:cNvSpPr/>
          <p:nvPr/>
        </p:nvSpPr>
        <p:spPr>
          <a:xfrm>
            <a:off x="5098415" y="568037"/>
            <a:ext cx="3816984" cy="1032163"/>
          </a:xfrm>
          <a:custGeom>
            <a:rect b="b" l="l" r="r" t="t"/>
            <a:pathLst>
              <a:path extrusionOk="0" h="120000" w="120000">
                <a:moveTo>
                  <a:pt x="0" y="0"/>
                </a:moveTo>
                <a:lnTo>
                  <a:pt x="120000" y="0"/>
                </a:lnTo>
                <a:lnTo>
                  <a:pt x="120000" y="120000"/>
                </a:lnTo>
                <a:lnTo>
                  <a:pt x="0" y="120000"/>
                </a:lnTo>
                <a:close/>
              </a:path>
              <a:path extrusionOk="0" fill="none" h="120000" w="120000">
                <a:moveTo>
                  <a:pt x="-1274" y="71998"/>
                </a:moveTo>
                <a:lnTo>
                  <a:pt x="-18575" y="121112"/>
                </a:lnTo>
              </a:path>
            </a:pathLst>
          </a:custGeom>
          <a:gradFill>
            <a:gsLst>
              <a:gs pos="0">
                <a:srgbClr val="9CE7F5"/>
              </a:gs>
              <a:gs pos="35000">
                <a:srgbClr val="BBEAF6"/>
              </a:gs>
              <a:gs pos="100000">
                <a:srgbClr val="E4F9FC"/>
              </a:gs>
            </a:gsLst>
            <a:lin ang="16200000" scaled="0"/>
          </a:gradFill>
          <a:ln cap="flat" cmpd="sng" w="9525">
            <a:solidFill>
              <a:srgbClr val="0096A7"/>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dk1"/>
                </a:solidFill>
                <a:latin typeface="Arial"/>
                <a:ea typeface="Arial"/>
                <a:cs typeface="Arial"/>
                <a:sym typeface="Arial"/>
              </a:rPr>
              <a:t>Interest </a:t>
            </a:r>
            <a:r>
              <a:rPr b="0" i="0" lang="en-US" sz="1200" u="sng" cap="none" strike="noStrike">
                <a:solidFill>
                  <a:schemeClr val="dk1"/>
                </a:solidFill>
                <a:latin typeface="Arial"/>
                <a:ea typeface="Arial"/>
                <a:cs typeface="Arial"/>
                <a:sym typeface="Arial"/>
              </a:rPr>
              <a:t>is not</a:t>
            </a:r>
            <a:r>
              <a:rPr b="0" i="0" lang="en-US" sz="1200" u="none" cap="none" strike="noStrike">
                <a:solidFill>
                  <a:schemeClr val="dk1"/>
                </a:solidFill>
                <a:latin typeface="Arial"/>
                <a:ea typeface="Arial"/>
                <a:cs typeface="Arial"/>
                <a:sym typeface="Arial"/>
              </a:rPr>
              <a:t> charged while in-school, grace or deferment. Interest </a:t>
            </a:r>
            <a:r>
              <a:rPr b="0" i="0" lang="en-US" sz="1200" u="sng" cap="none" strike="noStrike">
                <a:solidFill>
                  <a:schemeClr val="dk1"/>
                </a:solidFill>
                <a:latin typeface="Arial"/>
                <a:ea typeface="Arial"/>
                <a:cs typeface="Arial"/>
                <a:sym typeface="Arial"/>
              </a:rPr>
              <a:t>is</a:t>
            </a:r>
            <a:r>
              <a:rPr b="0" i="0" lang="en-US" sz="1200" u="none" cap="none" strike="noStrike">
                <a:solidFill>
                  <a:schemeClr val="dk1"/>
                </a:solidFill>
                <a:latin typeface="Arial"/>
                <a:ea typeface="Arial"/>
                <a:cs typeface="Arial"/>
                <a:sym typeface="Arial"/>
              </a:rPr>
              <a:t> charged during repayment.</a:t>
            </a:r>
            <a:endParaRPr/>
          </a:p>
          <a:p>
            <a:pPr indent="-285750" lvl="0" marL="285750"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dk1"/>
                </a:solidFill>
                <a:latin typeface="Arial"/>
                <a:ea typeface="Arial"/>
                <a:cs typeface="Arial"/>
                <a:sym typeface="Arial"/>
              </a:rPr>
              <a:t>Eligibility based on calculation of financial need.</a:t>
            </a:r>
            <a:endParaRPr/>
          </a:p>
        </p:txBody>
      </p:sp>
      <p:sp>
        <p:nvSpPr>
          <p:cNvPr id="123" name="Google Shape;123;p18"/>
          <p:cNvSpPr/>
          <p:nvPr/>
        </p:nvSpPr>
        <p:spPr>
          <a:xfrm>
            <a:off x="5098415" y="1856510"/>
            <a:ext cx="3816984" cy="1032163"/>
          </a:xfrm>
          <a:custGeom>
            <a:rect b="b" l="l" r="r" t="t"/>
            <a:pathLst>
              <a:path extrusionOk="0" h="120000" w="120000">
                <a:moveTo>
                  <a:pt x="0" y="0"/>
                </a:moveTo>
                <a:lnTo>
                  <a:pt x="120000" y="0"/>
                </a:lnTo>
                <a:lnTo>
                  <a:pt x="120000" y="120000"/>
                </a:lnTo>
                <a:lnTo>
                  <a:pt x="0" y="120000"/>
                </a:lnTo>
                <a:close/>
              </a:path>
              <a:path extrusionOk="0" fill="none" h="120000" w="120000">
                <a:moveTo>
                  <a:pt x="-1056" y="66360"/>
                </a:moveTo>
                <a:lnTo>
                  <a:pt x="-13348" y="66347"/>
                </a:lnTo>
              </a:path>
            </a:pathLst>
          </a:custGeom>
          <a:gradFill>
            <a:gsLst>
              <a:gs pos="0">
                <a:srgbClr val="9CE7F5"/>
              </a:gs>
              <a:gs pos="35000">
                <a:srgbClr val="BBEAF6"/>
              </a:gs>
              <a:gs pos="100000">
                <a:srgbClr val="E4F9FC"/>
              </a:gs>
            </a:gsLst>
            <a:lin ang="16200000" scaled="0"/>
          </a:gradFill>
          <a:ln cap="flat" cmpd="sng" w="9525">
            <a:solidFill>
              <a:srgbClr val="0096A7"/>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dk1"/>
                </a:solidFill>
                <a:latin typeface="Arial"/>
                <a:ea typeface="Arial"/>
                <a:cs typeface="Arial"/>
                <a:sym typeface="Arial"/>
              </a:rPr>
              <a:t>Interest </a:t>
            </a:r>
            <a:r>
              <a:rPr b="0" i="0" lang="en-US" sz="1200" u="sng" cap="none" strike="noStrike">
                <a:solidFill>
                  <a:schemeClr val="dk1"/>
                </a:solidFill>
                <a:latin typeface="Arial"/>
                <a:ea typeface="Arial"/>
                <a:cs typeface="Arial"/>
                <a:sym typeface="Arial"/>
              </a:rPr>
              <a:t>is</a:t>
            </a:r>
            <a:r>
              <a:rPr b="0" i="0" lang="en-US" sz="1200" u="none" cap="none" strike="noStrike">
                <a:solidFill>
                  <a:schemeClr val="dk1"/>
                </a:solidFill>
                <a:latin typeface="Arial"/>
                <a:ea typeface="Arial"/>
                <a:cs typeface="Arial"/>
                <a:sym typeface="Arial"/>
              </a:rPr>
              <a:t> charged through the life of the loan (in-school, grace, deferment, forbearance and repayment). </a:t>
            </a:r>
            <a:endParaRPr/>
          </a:p>
          <a:p>
            <a:pPr indent="-285750" lvl="0" marL="285750"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dk1"/>
                </a:solidFill>
                <a:latin typeface="Arial"/>
                <a:ea typeface="Arial"/>
                <a:cs typeface="Arial"/>
                <a:sym typeface="Arial"/>
              </a:rPr>
              <a:t>Financial need is not a requirement.</a:t>
            </a:r>
            <a:endParaRPr/>
          </a:p>
        </p:txBody>
      </p:sp>
      <p:sp>
        <p:nvSpPr>
          <p:cNvPr id="124" name="Google Shape;124;p18"/>
          <p:cNvSpPr/>
          <p:nvPr/>
        </p:nvSpPr>
        <p:spPr>
          <a:xfrm>
            <a:off x="5098415" y="3144983"/>
            <a:ext cx="3816984" cy="1032163"/>
          </a:xfrm>
          <a:custGeom>
            <a:rect b="b" l="l" r="r" t="t"/>
            <a:pathLst>
              <a:path extrusionOk="0" h="120000" w="120000">
                <a:moveTo>
                  <a:pt x="0" y="0"/>
                </a:moveTo>
                <a:lnTo>
                  <a:pt x="120000" y="0"/>
                </a:lnTo>
                <a:lnTo>
                  <a:pt x="120000" y="120000"/>
                </a:lnTo>
                <a:lnTo>
                  <a:pt x="0" y="120000"/>
                </a:lnTo>
                <a:close/>
              </a:path>
              <a:path extrusionOk="0" fill="none" h="120000" w="120000">
                <a:moveTo>
                  <a:pt x="-1492" y="17233"/>
                </a:moveTo>
                <a:lnTo>
                  <a:pt x="-18356" y="5945"/>
                </a:lnTo>
              </a:path>
            </a:pathLst>
          </a:custGeom>
          <a:gradFill>
            <a:gsLst>
              <a:gs pos="0">
                <a:srgbClr val="9CE7F5"/>
              </a:gs>
              <a:gs pos="35000">
                <a:srgbClr val="BBEAF6"/>
              </a:gs>
              <a:gs pos="100000">
                <a:srgbClr val="E4F9FC"/>
              </a:gs>
            </a:gsLst>
            <a:lin ang="16200000" scaled="0"/>
          </a:gradFill>
          <a:ln cap="flat" cmpd="sng" w="9525">
            <a:solidFill>
              <a:srgbClr val="0096A7"/>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dk1"/>
                </a:solidFill>
                <a:latin typeface="Arial"/>
                <a:ea typeface="Arial"/>
                <a:cs typeface="Arial"/>
                <a:sym typeface="Arial"/>
              </a:rPr>
              <a:t>Parent borrower must meet credit, citizenship and non-default criteria.</a:t>
            </a:r>
            <a:endParaRPr/>
          </a:p>
          <a:p>
            <a:pPr indent="-285750" lvl="0" marL="285750"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dk1"/>
                </a:solidFill>
                <a:latin typeface="Arial"/>
                <a:ea typeface="Arial"/>
                <a:cs typeface="Arial"/>
                <a:sym typeface="Arial"/>
              </a:rPr>
              <a:t>Amount borrowed cannot exceed the cost of attendance minus other aid.</a:t>
            </a:r>
            <a:endParaRPr/>
          </a:p>
          <a:p>
            <a:pPr indent="-285750" lvl="0" marL="285750"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dk1"/>
                </a:solidFill>
                <a:latin typeface="Arial"/>
                <a:ea typeface="Arial"/>
                <a:cs typeface="Arial"/>
                <a:sym typeface="Arial"/>
              </a:rPr>
              <a:t>Interest </a:t>
            </a:r>
            <a:r>
              <a:rPr b="0" i="0" lang="en-US" sz="1200" u="sng" cap="none" strike="noStrike">
                <a:solidFill>
                  <a:schemeClr val="dk1"/>
                </a:solidFill>
                <a:latin typeface="Arial"/>
                <a:ea typeface="Arial"/>
                <a:cs typeface="Arial"/>
                <a:sym typeface="Arial"/>
              </a:rPr>
              <a:t>is</a:t>
            </a:r>
            <a:r>
              <a:rPr b="0" i="0" lang="en-US" sz="1200" u="none" cap="none" strike="noStrike">
                <a:solidFill>
                  <a:schemeClr val="dk1"/>
                </a:solidFill>
                <a:latin typeface="Arial"/>
                <a:ea typeface="Arial"/>
                <a:cs typeface="Arial"/>
                <a:sym typeface="Arial"/>
              </a:rPr>
              <a:t> charged through the life of the loan.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9"/>
          <p:cNvSpPr/>
          <p:nvPr/>
        </p:nvSpPr>
        <p:spPr>
          <a:xfrm rot="-5400000">
            <a:off x="-1114174" y="1800738"/>
            <a:ext cx="3558386" cy="923330"/>
          </a:xfrm>
          <a:prstGeom prst="rect">
            <a:avLst/>
          </a:prstGeom>
          <a:solidFill>
            <a:schemeClr val="lt1"/>
          </a:solidFill>
          <a:ln cap="flat" cmpd="sng" w="22225">
            <a:solidFill>
              <a:srgbClr val="00206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5400" u="none" cap="none" strike="noStrike">
                <a:solidFill>
                  <a:srgbClr val="262626"/>
                </a:solidFill>
                <a:latin typeface="Arial"/>
                <a:ea typeface="Arial"/>
                <a:cs typeface="Arial"/>
                <a:sym typeface="Arial"/>
              </a:rPr>
              <a:t>LOANS</a:t>
            </a:r>
            <a:endParaRPr/>
          </a:p>
        </p:txBody>
      </p:sp>
      <p:sp>
        <p:nvSpPr>
          <p:cNvPr id="130" name="Google Shape;130;p19"/>
          <p:cNvSpPr/>
          <p:nvPr/>
        </p:nvSpPr>
        <p:spPr>
          <a:xfrm>
            <a:off x="1246909" y="874568"/>
            <a:ext cx="7661564" cy="31700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sng" cap="none" strike="noStrike">
                <a:solidFill>
                  <a:schemeClr val="dk1"/>
                </a:solidFill>
                <a:latin typeface="Arial Narrow"/>
                <a:ea typeface="Arial Narrow"/>
                <a:cs typeface="Arial Narrow"/>
                <a:sym typeface="Arial Narrow"/>
              </a:rPr>
              <a:t>Student Level		Base Sub/Unsub		Add’l Unsub		Max Annual</a:t>
            </a:r>
            <a:br>
              <a:rPr b="0" i="0" lang="en-US" sz="400" u="none" cap="none" strike="noStrike">
                <a:solidFill>
                  <a:schemeClr val="accent5"/>
                </a:solidFill>
                <a:latin typeface="Arial Narrow"/>
                <a:ea typeface="Arial Narrow"/>
                <a:cs typeface="Arial Narrow"/>
                <a:sym typeface="Arial Narrow"/>
              </a:rPr>
            </a:br>
            <a:br>
              <a:rPr b="0" i="0" lang="en-US" sz="400" u="none" cap="none" strike="noStrike">
                <a:solidFill>
                  <a:schemeClr val="accent5"/>
                </a:solidFill>
                <a:latin typeface="Arial Narrow"/>
                <a:ea typeface="Arial Narrow"/>
                <a:cs typeface="Arial Narrow"/>
                <a:sym typeface="Arial Narrow"/>
              </a:rPr>
            </a:br>
            <a:r>
              <a:rPr b="0" i="0" lang="en-US" sz="1400" u="none" cap="none" strike="noStrike">
                <a:solidFill>
                  <a:schemeClr val="accent5"/>
                </a:solidFill>
                <a:latin typeface="Arial Narrow"/>
                <a:ea typeface="Arial Narrow"/>
                <a:cs typeface="Arial Narrow"/>
                <a:sym typeface="Arial Narrow"/>
              </a:rPr>
              <a:t>1</a:t>
            </a:r>
            <a:r>
              <a:rPr b="0" baseline="30000" i="0" lang="en-US" sz="1400" u="none" cap="none" strike="noStrike">
                <a:solidFill>
                  <a:schemeClr val="accent5"/>
                </a:solidFill>
                <a:latin typeface="Arial Narrow"/>
                <a:ea typeface="Arial Narrow"/>
                <a:cs typeface="Arial Narrow"/>
                <a:sym typeface="Arial Narrow"/>
              </a:rPr>
              <a:t>st</a:t>
            </a:r>
            <a:r>
              <a:rPr b="0" i="0" lang="en-US" sz="1400" u="none" cap="none" strike="noStrike">
                <a:solidFill>
                  <a:schemeClr val="accent5"/>
                </a:solidFill>
                <a:latin typeface="Arial Narrow"/>
                <a:ea typeface="Arial Narrow"/>
                <a:cs typeface="Arial Narrow"/>
                <a:sym typeface="Arial Narrow"/>
              </a:rPr>
              <a:t> year undergrad	$3,500   		+	$2,000			$5,500</a:t>
            </a:r>
            <a:br>
              <a:rPr b="0" i="0" lang="en-US" sz="1400" u="none" cap="none" strike="noStrike">
                <a:solidFill>
                  <a:schemeClr val="accent5"/>
                </a:solidFill>
                <a:latin typeface="Arial Narrow"/>
                <a:ea typeface="Arial Narrow"/>
                <a:cs typeface="Arial Narrow"/>
                <a:sym typeface="Arial Narrow"/>
              </a:rPr>
            </a:br>
            <a:r>
              <a:rPr b="0" i="0" lang="en-US" sz="1400" u="none" cap="none" strike="noStrike">
                <a:solidFill>
                  <a:srgbClr val="3F3F3F"/>
                </a:solidFill>
                <a:latin typeface="Arial Narrow"/>
                <a:ea typeface="Arial Narrow"/>
                <a:cs typeface="Arial Narrow"/>
                <a:sym typeface="Arial Narrow"/>
              </a:rPr>
              <a:t>2</a:t>
            </a:r>
            <a:r>
              <a:rPr b="0" baseline="30000" i="0" lang="en-US" sz="1400" u="none" cap="none" strike="noStrike">
                <a:solidFill>
                  <a:srgbClr val="3F3F3F"/>
                </a:solidFill>
                <a:latin typeface="Arial Narrow"/>
                <a:ea typeface="Arial Narrow"/>
                <a:cs typeface="Arial Narrow"/>
                <a:sym typeface="Arial Narrow"/>
              </a:rPr>
              <a:t>nd</a:t>
            </a:r>
            <a:r>
              <a:rPr b="0" i="0" lang="en-US" sz="1400" u="none" cap="none" strike="noStrike">
                <a:solidFill>
                  <a:srgbClr val="3F3F3F"/>
                </a:solidFill>
                <a:latin typeface="Arial Narrow"/>
                <a:ea typeface="Arial Narrow"/>
                <a:cs typeface="Arial Narrow"/>
                <a:sym typeface="Arial Narrow"/>
              </a:rPr>
              <a:t> year undergrad	$4,500   		+	$2,000			$6,500</a:t>
            </a:r>
            <a:br>
              <a:rPr b="0" i="0" lang="en-US" sz="1400" u="none" cap="none" strike="noStrike">
                <a:solidFill>
                  <a:srgbClr val="3F3F3F"/>
                </a:solidFill>
                <a:latin typeface="Arial Narrow"/>
                <a:ea typeface="Arial Narrow"/>
                <a:cs typeface="Arial Narrow"/>
                <a:sym typeface="Arial Narrow"/>
              </a:rPr>
            </a:br>
            <a:r>
              <a:rPr b="0" i="0" lang="en-US" sz="1400" u="none" cap="none" strike="noStrike">
                <a:solidFill>
                  <a:schemeClr val="accent5"/>
                </a:solidFill>
                <a:latin typeface="Arial Narrow"/>
                <a:ea typeface="Arial Narrow"/>
                <a:cs typeface="Arial Narrow"/>
                <a:sym typeface="Arial Narrow"/>
              </a:rPr>
              <a:t>3</a:t>
            </a:r>
            <a:r>
              <a:rPr b="0" baseline="30000" i="0" lang="en-US" sz="1400" u="none" cap="none" strike="noStrike">
                <a:solidFill>
                  <a:schemeClr val="accent5"/>
                </a:solidFill>
                <a:latin typeface="Arial Narrow"/>
                <a:ea typeface="Arial Narrow"/>
                <a:cs typeface="Arial Narrow"/>
                <a:sym typeface="Arial Narrow"/>
              </a:rPr>
              <a:t>rd</a:t>
            </a:r>
            <a:r>
              <a:rPr b="0" i="0" lang="en-US" sz="1400" u="none" cap="none" strike="noStrike">
                <a:solidFill>
                  <a:schemeClr val="accent5"/>
                </a:solidFill>
                <a:latin typeface="Arial Narrow"/>
                <a:ea typeface="Arial Narrow"/>
                <a:cs typeface="Arial Narrow"/>
                <a:sym typeface="Arial Narrow"/>
              </a:rPr>
              <a:t> year undergrad	$5,500   		+	$2,000			$7,500</a:t>
            </a:r>
            <a:br>
              <a:rPr b="0" i="0" lang="en-US" sz="1400" u="none" cap="none" strike="noStrike">
                <a:solidFill>
                  <a:schemeClr val="accent5"/>
                </a:solidFill>
                <a:latin typeface="Arial Narrow"/>
                <a:ea typeface="Arial Narrow"/>
                <a:cs typeface="Arial Narrow"/>
                <a:sym typeface="Arial Narrow"/>
              </a:rPr>
            </a:br>
            <a:r>
              <a:rPr b="0" i="0" lang="en-US" sz="1400" u="none" cap="none" strike="noStrike">
                <a:solidFill>
                  <a:srgbClr val="3F3F3F"/>
                </a:solidFill>
                <a:latin typeface="Arial Narrow"/>
                <a:ea typeface="Arial Narrow"/>
                <a:cs typeface="Arial Narrow"/>
                <a:sym typeface="Arial Narrow"/>
              </a:rPr>
              <a:t>4</a:t>
            </a:r>
            <a:r>
              <a:rPr b="0" baseline="30000" i="0" lang="en-US" sz="1400" u="none" cap="none" strike="noStrike">
                <a:solidFill>
                  <a:srgbClr val="3F3F3F"/>
                </a:solidFill>
                <a:latin typeface="Arial Narrow"/>
                <a:ea typeface="Arial Narrow"/>
                <a:cs typeface="Arial Narrow"/>
                <a:sym typeface="Arial Narrow"/>
              </a:rPr>
              <a:t>th</a:t>
            </a:r>
            <a:r>
              <a:rPr b="0" i="0" lang="en-US" sz="1400" u="none" cap="none" strike="noStrike">
                <a:solidFill>
                  <a:srgbClr val="3F3F3F"/>
                </a:solidFill>
                <a:latin typeface="Arial Narrow"/>
                <a:ea typeface="Arial Narrow"/>
                <a:cs typeface="Arial Narrow"/>
                <a:sym typeface="Arial Narrow"/>
              </a:rPr>
              <a:t> year undergrad	$5,500   		+	$2,000			$7,500</a:t>
            </a:r>
            <a:endParaRPr/>
          </a:p>
          <a:p>
            <a:pPr indent="0" lvl="0" marL="0" marR="0" rtl="0" algn="l">
              <a:lnSpc>
                <a:spcPct val="100000"/>
              </a:lnSpc>
              <a:spcBef>
                <a:spcPts val="0"/>
              </a:spcBef>
              <a:spcAft>
                <a:spcPts val="0"/>
              </a:spcAft>
              <a:buNone/>
            </a:pPr>
            <a:r>
              <a:t/>
            </a:r>
            <a:endParaRPr b="0" i="0" sz="1400" u="none" cap="none" strike="noStrike">
              <a:solidFill>
                <a:schemeClr val="accent5"/>
              </a:solidFill>
              <a:latin typeface="Arial Narrow"/>
              <a:ea typeface="Arial Narrow"/>
              <a:cs typeface="Arial Narrow"/>
              <a:sym typeface="Arial Narrow"/>
            </a:endParaRPr>
          </a:p>
          <a:p>
            <a:pPr indent="0" lvl="0" marL="0" marR="0" rtl="0" algn="l">
              <a:lnSpc>
                <a:spcPct val="100000"/>
              </a:lnSpc>
              <a:spcBef>
                <a:spcPts val="0"/>
              </a:spcBef>
              <a:spcAft>
                <a:spcPts val="0"/>
              </a:spcAft>
              <a:buNone/>
            </a:pPr>
            <a:r>
              <a:t/>
            </a:r>
            <a:endParaRPr b="0" i="0" sz="1400" u="none" cap="none" strike="noStrike">
              <a:solidFill>
                <a:schemeClr val="accent5"/>
              </a:solidFill>
              <a:latin typeface="Arial Narrow"/>
              <a:ea typeface="Arial Narrow"/>
              <a:cs typeface="Arial Narrow"/>
              <a:sym typeface="Arial Narrow"/>
            </a:endParaRPr>
          </a:p>
          <a:p>
            <a:pPr indent="0" lvl="0" marL="0" marR="0" rtl="0" algn="l">
              <a:lnSpc>
                <a:spcPct val="100000"/>
              </a:lnSpc>
              <a:spcBef>
                <a:spcPts val="0"/>
              </a:spcBef>
              <a:spcAft>
                <a:spcPts val="0"/>
              </a:spcAft>
              <a:buNone/>
            </a:pPr>
            <a:r>
              <a:t/>
            </a:r>
            <a:endParaRPr b="0" i="0" sz="1400" u="none" cap="none" strike="noStrike">
              <a:solidFill>
                <a:schemeClr val="accent5"/>
              </a:solidFill>
              <a:latin typeface="Arial Narrow"/>
              <a:ea typeface="Arial Narrow"/>
              <a:cs typeface="Arial Narrow"/>
              <a:sym typeface="Arial Narrow"/>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US" sz="1400" u="none" cap="none" strike="noStrike">
                <a:solidFill>
                  <a:schemeClr val="dk1"/>
                </a:solidFill>
                <a:latin typeface="Arial Narrow"/>
                <a:ea typeface="Arial Narrow"/>
                <a:cs typeface="Arial Narrow"/>
                <a:sym typeface="Arial Narrow"/>
              </a:rPr>
              <a:t>Above amounts are for dependent students.  Independent students may receive a larger amount of unsubsidized loan funds.</a:t>
            </a:r>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US" sz="1400" u="none" cap="none" strike="noStrike">
                <a:solidFill>
                  <a:schemeClr val="dk1"/>
                </a:solidFill>
                <a:latin typeface="Arial Narrow"/>
                <a:ea typeface="Arial Narrow"/>
                <a:cs typeface="Arial Narrow"/>
                <a:sym typeface="Arial Narrow"/>
              </a:rPr>
              <a:t>Dependent students whose parents are ineligible for a PLUS loan may receive additional unsubsidized loan funds.</a:t>
            </a:r>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US" sz="1400" u="none" cap="none" strike="noStrike">
                <a:solidFill>
                  <a:schemeClr val="dk1"/>
                </a:solidFill>
                <a:latin typeface="Arial Narrow"/>
                <a:ea typeface="Arial Narrow"/>
                <a:cs typeface="Arial Narrow"/>
                <a:sym typeface="Arial Narrow"/>
              </a:rPr>
              <a:t>There are aggregate limits on subsidized and unsubsidized loans as well.  Learn more at </a:t>
            </a:r>
            <a:r>
              <a:rPr b="1" i="0" lang="en-US" sz="1400" u="sng" cap="none" strike="noStrike">
                <a:solidFill>
                  <a:schemeClr val="dk1"/>
                </a:solidFill>
                <a:latin typeface="Arial Narrow"/>
                <a:ea typeface="Arial Narrow"/>
                <a:cs typeface="Arial Narrow"/>
                <a:sym typeface="Arial Narrow"/>
              </a:rPr>
              <a:t>StudentAid.gov</a:t>
            </a:r>
            <a:r>
              <a:rPr b="0" i="0" lang="en-US" sz="1400" u="none" cap="none" strike="noStrike">
                <a:solidFill>
                  <a:schemeClr val="dk1"/>
                </a:solidFill>
                <a:latin typeface="Arial Narrow"/>
                <a:ea typeface="Arial Narrow"/>
                <a:cs typeface="Arial Narrow"/>
                <a:sym typeface="Arial Narrow"/>
              </a:rPr>
              <a:t>.</a:t>
            </a:r>
            <a:br>
              <a:rPr b="0" i="0" lang="en-US" sz="1400" u="none" cap="none" strike="noStrike">
                <a:solidFill>
                  <a:schemeClr val="dk1"/>
                </a:solidFill>
                <a:latin typeface="Arial Narrow"/>
                <a:ea typeface="Arial Narrow"/>
                <a:cs typeface="Arial Narrow"/>
                <a:sym typeface="Arial Narrow"/>
              </a:rPr>
            </a:br>
            <a:endParaRPr b="0" i="0" sz="1400" u="none" cap="none" strike="noStrike">
              <a:solidFill>
                <a:schemeClr val="dk1"/>
              </a:solidFill>
              <a:latin typeface="Arial"/>
              <a:ea typeface="Arial"/>
              <a:cs typeface="Arial"/>
              <a:sym typeface="Arial"/>
            </a:endParaRPr>
          </a:p>
        </p:txBody>
      </p:sp>
      <p:sp>
        <p:nvSpPr>
          <p:cNvPr id="131" name="Google Shape;131;p19"/>
          <p:cNvSpPr txBox="1"/>
          <p:nvPr>
            <p:ph type="title"/>
          </p:nvPr>
        </p:nvSpPr>
        <p:spPr>
          <a:xfrm>
            <a:off x="1530926" y="297968"/>
            <a:ext cx="7227743" cy="576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200"/>
              <a:t>Maximum Annual Federal Student Loans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0"/>
          <p:cNvSpPr/>
          <p:nvPr/>
        </p:nvSpPr>
        <p:spPr>
          <a:xfrm rot="-5400000">
            <a:off x="-1291937" y="1863181"/>
            <a:ext cx="3913912" cy="769441"/>
          </a:xfrm>
          <a:prstGeom prst="rect">
            <a:avLst/>
          </a:prstGeom>
          <a:solidFill>
            <a:schemeClr val="lt1"/>
          </a:solidFill>
          <a:ln cap="flat" cmpd="sng" w="22225">
            <a:solidFill>
              <a:srgbClr val="00206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4400" u="none" cap="none" strike="noStrike">
                <a:solidFill>
                  <a:srgbClr val="262626"/>
                </a:solidFill>
                <a:latin typeface="Arial"/>
                <a:ea typeface="Arial"/>
                <a:cs typeface="Arial"/>
                <a:sym typeface="Arial"/>
              </a:rPr>
              <a:t>PLUS LOANS</a:t>
            </a:r>
            <a:endParaRPr/>
          </a:p>
        </p:txBody>
      </p:sp>
      <p:pic>
        <p:nvPicPr>
          <p:cNvPr id="137" name="Google Shape;137;p20"/>
          <p:cNvPicPr preferRelativeResize="0"/>
          <p:nvPr/>
        </p:nvPicPr>
        <p:blipFill rotWithShape="1">
          <a:blip r:embed="rId3">
            <a:alphaModFix/>
          </a:blip>
          <a:srcRect b="0" l="0" r="0" t="0"/>
          <a:stretch/>
        </p:blipFill>
        <p:spPr>
          <a:xfrm>
            <a:off x="2062162" y="290945"/>
            <a:ext cx="6391275" cy="1981200"/>
          </a:xfrm>
          <a:prstGeom prst="rect">
            <a:avLst/>
          </a:prstGeom>
          <a:noFill/>
          <a:ln>
            <a:noFill/>
          </a:ln>
        </p:spPr>
      </p:pic>
      <p:pic>
        <p:nvPicPr>
          <p:cNvPr id="138" name="Google Shape;138;p20"/>
          <p:cNvPicPr preferRelativeResize="0"/>
          <p:nvPr/>
        </p:nvPicPr>
        <p:blipFill rotWithShape="1">
          <a:blip r:embed="rId4">
            <a:alphaModFix/>
          </a:blip>
          <a:srcRect b="0" l="0" r="0" t="0"/>
          <a:stretch/>
        </p:blipFill>
        <p:spPr>
          <a:xfrm>
            <a:off x="2109786" y="2430607"/>
            <a:ext cx="6296025" cy="184352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2" name="Shape 142"/>
        <p:cNvGrpSpPr/>
        <p:nvPr/>
      </p:nvGrpSpPr>
      <p:grpSpPr>
        <a:xfrm>
          <a:off x="0" y="0"/>
          <a:ext cx="0" cy="0"/>
          <a:chOff x="0" y="0"/>
          <a:chExt cx="0" cy="0"/>
        </a:xfrm>
      </p:grpSpPr>
      <p:pic>
        <p:nvPicPr>
          <p:cNvPr id="143" name="Google Shape;143;p21"/>
          <p:cNvPicPr preferRelativeResize="0"/>
          <p:nvPr/>
        </p:nvPicPr>
        <p:blipFill rotWithShape="1">
          <a:blip r:embed="rId3">
            <a:alphaModFix/>
          </a:blip>
          <a:srcRect b="0" l="0" r="0" t="0"/>
          <a:stretch/>
        </p:blipFill>
        <p:spPr>
          <a:xfrm>
            <a:off x="1393365" y="138544"/>
            <a:ext cx="6357270" cy="486294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7" name="Shape 147"/>
        <p:cNvGrpSpPr/>
        <p:nvPr/>
      </p:nvGrpSpPr>
      <p:grpSpPr>
        <a:xfrm>
          <a:off x="0" y="0"/>
          <a:ext cx="0" cy="0"/>
          <a:chOff x="0" y="0"/>
          <a:chExt cx="0" cy="0"/>
        </a:xfrm>
      </p:grpSpPr>
      <p:sp>
        <p:nvSpPr>
          <p:cNvPr id="148" name="Google Shape;148;p22"/>
          <p:cNvSpPr txBox="1"/>
          <p:nvPr/>
        </p:nvSpPr>
        <p:spPr>
          <a:xfrm>
            <a:off x="269441" y="599511"/>
            <a:ext cx="4631243"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002060"/>
                </a:solidFill>
                <a:latin typeface="Arial"/>
                <a:ea typeface="Arial"/>
                <a:cs typeface="Arial"/>
                <a:sym typeface="Arial"/>
              </a:rPr>
              <a:t>NYS Supported Financial Aid Programs </a:t>
            </a:r>
            <a:endParaRPr b="1" i="0" sz="1800" u="sng" cap="none" strike="noStrike">
              <a:solidFill>
                <a:srgbClr val="002060"/>
              </a:solidFill>
              <a:latin typeface="Arial"/>
              <a:ea typeface="Arial"/>
              <a:cs typeface="Arial"/>
              <a:sym typeface="Arial"/>
            </a:endParaRPr>
          </a:p>
        </p:txBody>
      </p:sp>
      <p:pic>
        <p:nvPicPr>
          <p:cNvPr id="149" name="Google Shape;149;p22"/>
          <p:cNvPicPr preferRelativeResize="0"/>
          <p:nvPr/>
        </p:nvPicPr>
        <p:blipFill rotWithShape="1">
          <a:blip r:embed="rId3">
            <a:alphaModFix/>
          </a:blip>
          <a:srcRect b="0" l="0" r="0" t="0"/>
          <a:stretch/>
        </p:blipFill>
        <p:spPr>
          <a:xfrm>
            <a:off x="197066" y="1401065"/>
            <a:ext cx="4703618" cy="2886916"/>
          </a:xfrm>
          <a:prstGeom prst="rect">
            <a:avLst/>
          </a:prstGeom>
          <a:noFill/>
          <a:ln>
            <a:noFill/>
          </a:ln>
        </p:spPr>
      </p:pic>
      <p:pic>
        <p:nvPicPr>
          <p:cNvPr id="150" name="Google Shape;150;p22"/>
          <p:cNvPicPr preferRelativeResize="0"/>
          <p:nvPr/>
        </p:nvPicPr>
        <p:blipFill rotWithShape="1">
          <a:blip r:embed="rId4">
            <a:alphaModFix/>
          </a:blip>
          <a:srcRect b="0" l="0" r="0" t="0"/>
          <a:stretch/>
        </p:blipFill>
        <p:spPr>
          <a:xfrm>
            <a:off x="5081008" y="263236"/>
            <a:ext cx="3896737" cy="465512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3"/>
          <p:cNvSpPr txBox="1"/>
          <p:nvPr>
            <p:ph type="title"/>
          </p:nvPr>
        </p:nvSpPr>
        <p:spPr>
          <a:xfrm>
            <a:off x="397919" y="256469"/>
            <a:ext cx="8407122" cy="576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400">
                <a:solidFill>
                  <a:srgbClr val="002060"/>
                </a:solidFill>
              </a:rPr>
              <a:t>www.yourcollegewebsite.edu</a:t>
            </a:r>
            <a:endParaRPr/>
          </a:p>
        </p:txBody>
      </p:sp>
      <p:sp>
        <p:nvSpPr>
          <p:cNvPr id="156" name="Google Shape;156;p23"/>
          <p:cNvSpPr txBox="1"/>
          <p:nvPr>
            <p:ph idx="1" type="subTitle"/>
          </p:nvPr>
        </p:nvSpPr>
        <p:spPr>
          <a:xfrm>
            <a:off x="273080" y="1465732"/>
            <a:ext cx="8314821" cy="2212035"/>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1800"/>
              <a:buNone/>
            </a:pPr>
            <a:r>
              <a:rPr lang="en-US">
                <a:solidFill>
                  <a:schemeClr val="dk2"/>
                </a:solidFill>
                <a:latin typeface="Arial"/>
                <a:ea typeface="Arial"/>
                <a:cs typeface="Arial"/>
                <a:sym typeface="Arial"/>
              </a:rPr>
              <a:t>Learn about applications and deadlines</a:t>
            </a:r>
            <a:endParaRPr/>
          </a:p>
          <a:p>
            <a:pPr indent="0" lvl="0" marL="0" rtl="0" algn="l">
              <a:lnSpc>
                <a:spcPct val="115000"/>
              </a:lnSpc>
              <a:spcBef>
                <a:spcPts val="0"/>
              </a:spcBef>
              <a:spcAft>
                <a:spcPts val="0"/>
              </a:spcAft>
              <a:buSzPts val="1800"/>
              <a:buNone/>
            </a:pPr>
            <a:r>
              <a:t/>
            </a:r>
            <a:endParaRPr>
              <a:solidFill>
                <a:schemeClr val="dk2"/>
              </a:solidFill>
              <a:latin typeface="Arial"/>
              <a:ea typeface="Arial"/>
              <a:cs typeface="Arial"/>
              <a:sym typeface="Arial"/>
            </a:endParaRPr>
          </a:p>
          <a:p>
            <a:pPr indent="-228600" lvl="0" marL="457200" rtl="0" algn="l">
              <a:lnSpc>
                <a:spcPct val="115000"/>
              </a:lnSpc>
              <a:spcBef>
                <a:spcPts val="0"/>
              </a:spcBef>
              <a:spcAft>
                <a:spcPts val="0"/>
              </a:spcAft>
              <a:buSzPts val="1800"/>
              <a:buNone/>
            </a:pPr>
            <a:r>
              <a:rPr lang="en-US">
                <a:solidFill>
                  <a:schemeClr val="dk2"/>
                </a:solidFill>
                <a:latin typeface="Arial"/>
                <a:ea typeface="Arial"/>
                <a:cs typeface="Arial"/>
                <a:sym typeface="Arial"/>
              </a:rPr>
              <a:t>Explore scholarship opportunities</a:t>
            </a:r>
            <a:endParaRPr/>
          </a:p>
          <a:p>
            <a:pPr indent="-228600" lvl="0" marL="457200" rtl="0" algn="l">
              <a:lnSpc>
                <a:spcPct val="115000"/>
              </a:lnSpc>
              <a:spcBef>
                <a:spcPts val="0"/>
              </a:spcBef>
              <a:spcAft>
                <a:spcPts val="0"/>
              </a:spcAft>
              <a:buSzPts val="1800"/>
              <a:buNone/>
            </a:pPr>
            <a:r>
              <a:t/>
            </a:r>
            <a:endParaRPr>
              <a:solidFill>
                <a:schemeClr val="dk2"/>
              </a:solidFill>
              <a:latin typeface="Arial"/>
              <a:ea typeface="Arial"/>
              <a:cs typeface="Arial"/>
              <a:sym typeface="Arial"/>
            </a:endParaRPr>
          </a:p>
          <a:p>
            <a:pPr indent="-228600" lvl="0" marL="457200" rtl="0" algn="l">
              <a:lnSpc>
                <a:spcPct val="115000"/>
              </a:lnSpc>
              <a:spcBef>
                <a:spcPts val="0"/>
              </a:spcBef>
              <a:spcAft>
                <a:spcPts val="0"/>
              </a:spcAft>
              <a:buSzPts val="1800"/>
              <a:buNone/>
            </a:pPr>
            <a:r>
              <a:rPr lang="en-US">
                <a:solidFill>
                  <a:schemeClr val="dk2"/>
                </a:solidFill>
                <a:latin typeface="Arial"/>
                <a:ea typeface="Arial"/>
                <a:cs typeface="Arial"/>
                <a:sym typeface="Arial"/>
              </a:rPr>
              <a:t>Online/web access via student portal</a:t>
            </a:r>
            <a:endParaRPr/>
          </a:p>
          <a:p>
            <a:pPr indent="0" lvl="0" marL="0" rtl="0" algn="l">
              <a:lnSpc>
                <a:spcPct val="115000"/>
              </a:lnSpc>
              <a:spcBef>
                <a:spcPts val="0"/>
              </a:spcBef>
              <a:spcAft>
                <a:spcPts val="0"/>
              </a:spcAft>
              <a:buSzPts val="1800"/>
              <a:buNone/>
            </a:pPr>
            <a:r>
              <a:t/>
            </a:r>
            <a:endParaRPr>
              <a:solidFill>
                <a:schemeClr val="dk2"/>
              </a:solidFill>
              <a:latin typeface="Arial"/>
              <a:ea typeface="Arial"/>
              <a:cs typeface="Arial"/>
              <a:sym typeface="Arial"/>
            </a:endParaRPr>
          </a:p>
          <a:p>
            <a:pPr indent="0" lvl="0" marL="0" rtl="0" algn="l">
              <a:lnSpc>
                <a:spcPct val="115000"/>
              </a:lnSpc>
              <a:spcBef>
                <a:spcPts val="0"/>
              </a:spcBef>
              <a:spcAft>
                <a:spcPts val="0"/>
              </a:spcAft>
              <a:buSzPts val="1800"/>
              <a:buNone/>
            </a:pPr>
            <a:r>
              <a:t/>
            </a:r>
            <a:endParaRPr>
              <a:solidFill>
                <a:schemeClr val="dk2"/>
              </a:solidFill>
              <a:latin typeface="Arial"/>
              <a:ea typeface="Arial"/>
              <a:cs typeface="Arial"/>
              <a:sym typeface="Arial"/>
            </a:endParaRPr>
          </a:p>
        </p:txBody>
      </p:sp>
      <p:pic>
        <p:nvPicPr>
          <p:cNvPr descr="Students using laptop in a classroom" id="157" name="Google Shape;157;p23"/>
          <p:cNvPicPr preferRelativeResize="0"/>
          <p:nvPr/>
        </p:nvPicPr>
        <p:blipFill rotWithShape="1">
          <a:blip r:embed="rId3">
            <a:alphaModFix/>
          </a:blip>
          <a:srcRect b="0" l="0" r="0" t="0"/>
          <a:stretch/>
        </p:blipFill>
        <p:spPr>
          <a:xfrm>
            <a:off x="4713510" y="1084074"/>
            <a:ext cx="4004136" cy="266877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4"/>
          <p:cNvSpPr txBox="1"/>
          <p:nvPr>
            <p:ph type="title"/>
          </p:nvPr>
        </p:nvSpPr>
        <p:spPr>
          <a:xfrm>
            <a:off x="500395" y="161876"/>
            <a:ext cx="8241584" cy="56280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solidFill>
                  <a:srgbClr val="002060"/>
                </a:solidFill>
              </a:rPr>
              <a:t>External / Private Scholarships and Resources</a:t>
            </a:r>
            <a:br>
              <a:rPr lang="en-US"/>
            </a:br>
            <a:endParaRPr/>
          </a:p>
        </p:txBody>
      </p:sp>
      <p:sp>
        <p:nvSpPr>
          <p:cNvPr id="163" name="Google Shape;163;p24"/>
          <p:cNvSpPr txBox="1"/>
          <p:nvPr>
            <p:ph idx="1" type="subTitle"/>
          </p:nvPr>
        </p:nvSpPr>
        <p:spPr>
          <a:xfrm>
            <a:off x="545400" y="1385456"/>
            <a:ext cx="8330586" cy="29718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1800"/>
              <a:buNone/>
            </a:pPr>
            <a:r>
              <a:rPr lang="en-US">
                <a:solidFill>
                  <a:srgbClr val="002060"/>
                </a:solidFill>
              </a:rPr>
              <a:t>Online searching:</a:t>
            </a:r>
            <a:endParaRPr u="sng">
              <a:solidFill>
                <a:srgbClr val="002060"/>
              </a:solidFill>
              <a:hlinkClick r:id="rId3">
                <a:extLst>
                  <a:ext uri="{A12FA001-AC4F-418D-AE19-62706E023703}">
                    <ahyp:hlinkClr val="tx"/>
                  </a:ext>
                </a:extLst>
              </a:hlinkClick>
            </a:endParaRPr>
          </a:p>
          <a:p>
            <a:pPr indent="-228600" lvl="0" marL="457200" rtl="0" algn="l">
              <a:lnSpc>
                <a:spcPct val="115000"/>
              </a:lnSpc>
              <a:spcBef>
                <a:spcPts val="0"/>
              </a:spcBef>
              <a:spcAft>
                <a:spcPts val="0"/>
              </a:spcAft>
              <a:buSzPts val="1800"/>
              <a:buNone/>
            </a:pPr>
            <a:r>
              <a:rPr lang="en-US">
                <a:solidFill>
                  <a:srgbClr val="0097A7"/>
                </a:solidFill>
              </a:rPr>
              <a:t>				</a:t>
            </a:r>
            <a:r>
              <a:rPr lang="en-US" u="sng">
                <a:solidFill>
                  <a:srgbClr val="0097A7"/>
                </a:solidFill>
                <a:hlinkClick r:id="rId4">
                  <a:extLst>
                    <a:ext uri="{A12FA001-AC4F-418D-AE19-62706E023703}">
                      <ahyp:hlinkClr val="tx"/>
                    </a:ext>
                  </a:extLst>
                </a:hlinkClick>
              </a:rPr>
              <a:t>www.fastweb.com</a:t>
            </a:r>
            <a:r>
              <a:rPr lang="en-US"/>
              <a:t>	</a:t>
            </a:r>
            <a:endParaRPr sz="1600"/>
          </a:p>
          <a:p>
            <a:pPr indent="-228600" lvl="0" marL="457200" rtl="0" algn="l">
              <a:lnSpc>
                <a:spcPct val="115000"/>
              </a:lnSpc>
              <a:spcBef>
                <a:spcPts val="0"/>
              </a:spcBef>
              <a:spcAft>
                <a:spcPts val="0"/>
              </a:spcAft>
              <a:buSzPts val="1800"/>
              <a:buNone/>
            </a:pPr>
            <a:r>
              <a:rPr lang="en-US"/>
              <a:t>				</a:t>
            </a:r>
            <a:r>
              <a:rPr lang="en-US" u="sng">
                <a:solidFill>
                  <a:schemeClr val="hlink"/>
                </a:solidFill>
                <a:hlinkClick r:id="rId5"/>
              </a:rPr>
              <a:t>www.petersons.com</a:t>
            </a:r>
            <a:r>
              <a:rPr lang="en-US"/>
              <a:t>	</a:t>
            </a:r>
            <a:endParaRPr sz="1600"/>
          </a:p>
          <a:p>
            <a:pPr indent="-228600" lvl="0" marL="457200" rtl="0" algn="l">
              <a:lnSpc>
                <a:spcPct val="115000"/>
              </a:lnSpc>
              <a:spcBef>
                <a:spcPts val="0"/>
              </a:spcBef>
              <a:spcAft>
                <a:spcPts val="0"/>
              </a:spcAft>
              <a:buSzPts val="1800"/>
              <a:buNone/>
            </a:pPr>
            <a:r>
              <a:rPr lang="en-US"/>
              <a:t>				</a:t>
            </a:r>
            <a:r>
              <a:rPr lang="en-US" u="sng">
                <a:solidFill>
                  <a:schemeClr val="hlink"/>
                </a:solidFill>
                <a:hlinkClick r:id="rId6"/>
              </a:rPr>
              <a:t>www.collegeboard.org</a:t>
            </a:r>
            <a:r>
              <a:rPr lang="en-US"/>
              <a:t> 	</a:t>
            </a:r>
            <a:endParaRPr sz="1600"/>
          </a:p>
          <a:p>
            <a:pPr indent="-228600" lvl="0" marL="457200" rtl="0" algn="l">
              <a:lnSpc>
                <a:spcPct val="115000"/>
              </a:lnSpc>
              <a:spcBef>
                <a:spcPts val="0"/>
              </a:spcBef>
              <a:spcAft>
                <a:spcPts val="0"/>
              </a:spcAft>
              <a:buSzPts val="1800"/>
              <a:buNone/>
            </a:pPr>
            <a:r>
              <a:t/>
            </a:r>
            <a:endParaRPr/>
          </a:p>
          <a:p>
            <a:pPr indent="-228600" lvl="0" marL="457200" rtl="0" algn="l">
              <a:lnSpc>
                <a:spcPct val="115000"/>
              </a:lnSpc>
              <a:spcBef>
                <a:spcPts val="0"/>
              </a:spcBef>
              <a:spcAft>
                <a:spcPts val="0"/>
              </a:spcAft>
              <a:buSzPts val="1800"/>
              <a:buNone/>
            </a:pPr>
            <a:r>
              <a:rPr lang="en-US">
                <a:solidFill>
                  <a:srgbClr val="002060"/>
                </a:solidFill>
              </a:rPr>
              <a:t>Also talk with or visit:</a:t>
            </a:r>
            <a:r>
              <a:rPr lang="en-US"/>
              <a:t>	</a:t>
            </a:r>
            <a:r>
              <a:rPr lang="en-US" sz="1600"/>
              <a:t>your school counseling office</a:t>
            </a:r>
            <a:endParaRPr/>
          </a:p>
          <a:p>
            <a:pPr indent="-228600" lvl="0" marL="457200" rtl="0" algn="l">
              <a:lnSpc>
                <a:spcPct val="115000"/>
              </a:lnSpc>
              <a:spcBef>
                <a:spcPts val="0"/>
              </a:spcBef>
              <a:spcAft>
                <a:spcPts val="0"/>
              </a:spcAft>
              <a:buSzPts val="1800"/>
              <a:buNone/>
            </a:pPr>
            <a:r>
              <a:rPr lang="en-US" sz="1600"/>
              <a:t>				your college’s websites</a:t>
            </a:r>
            <a:endParaRPr/>
          </a:p>
          <a:p>
            <a:pPr indent="-228600" lvl="0" marL="457200" rtl="0" algn="l">
              <a:lnSpc>
                <a:spcPct val="115000"/>
              </a:lnSpc>
              <a:spcBef>
                <a:spcPts val="0"/>
              </a:spcBef>
              <a:spcAft>
                <a:spcPts val="0"/>
              </a:spcAft>
              <a:buSzPts val="1800"/>
              <a:buNone/>
            </a:pPr>
            <a:r>
              <a:rPr lang="en-US" sz="1600"/>
              <a:t>				your employers and unions (students and parents)</a:t>
            </a:r>
            <a:endParaRPr/>
          </a:p>
          <a:p>
            <a:pPr indent="-228600" lvl="0" marL="457200" rtl="0" algn="l">
              <a:lnSpc>
                <a:spcPct val="115000"/>
              </a:lnSpc>
              <a:spcBef>
                <a:spcPts val="0"/>
              </a:spcBef>
              <a:spcAft>
                <a:spcPts val="0"/>
              </a:spcAft>
              <a:buSzPts val="1800"/>
              <a:buNone/>
            </a:pPr>
            <a:r>
              <a:rPr lang="en-US" sz="1600"/>
              <a:t>				your community-based organizations and affiliations</a:t>
            </a:r>
            <a:r>
              <a:rPr lang="en-US"/>
              <a:t>	</a:t>
            </a:r>
            <a:endParaRPr/>
          </a:p>
          <a:p>
            <a:pPr indent="-228600" lvl="0" marL="457200" rtl="0" algn="l">
              <a:lnSpc>
                <a:spcPct val="115000"/>
              </a:lnSpc>
              <a:spcBef>
                <a:spcPts val="0"/>
              </a:spcBef>
              <a:spcAft>
                <a:spcPts val="0"/>
              </a:spcAft>
              <a:buSzPts val="1800"/>
              <a:buNone/>
            </a:pPr>
            <a:r>
              <a:t/>
            </a:r>
            <a:endParaRPr/>
          </a:p>
          <a:p>
            <a:pPr indent="-228600" lvl="0" marL="457200" rtl="0" algn="l">
              <a:lnSpc>
                <a:spcPct val="115000"/>
              </a:lnSpc>
              <a:spcBef>
                <a:spcPts val="0"/>
              </a:spcBef>
              <a:spcAft>
                <a:spcPts val="0"/>
              </a:spcAft>
              <a:buSzPts val="1800"/>
              <a:buNone/>
            </a:pPr>
            <a:r>
              <a:t/>
            </a:r>
            <a:endParaRPr/>
          </a:p>
          <a:p>
            <a:pPr indent="-228600" lvl="0" marL="457200" rtl="0" algn="l">
              <a:lnSpc>
                <a:spcPct val="115000"/>
              </a:lnSpc>
              <a:spcBef>
                <a:spcPts val="0"/>
              </a:spcBef>
              <a:spcAft>
                <a:spcPts val="0"/>
              </a:spcAft>
              <a:buSzPts val="1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6" name="Shape 46"/>
        <p:cNvGrpSpPr/>
        <p:nvPr/>
      </p:nvGrpSpPr>
      <p:grpSpPr>
        <a:xfrm>
          <a:off x="0" y="0"/>
          <a:ext cx="0" cy="0"/>
          <a:chOff x="0" y="0"/>
          <a:chExt cx="0" cy="0"/>
        </a:xfrm>
      </p:grpSpPr>
      <p:sp>
        <p:nvSpPr>
          <p:cNvPr id="47" name="Google Shape;47;p7"/>
          <p:cNvSpPr txBox="1"/>
          <p:nvPr/>
        </p:nvSpPr>
        <p:spPr>
          <a:xfrm>
            <a:off x="342900" y="1765081"/>
            <a:ext cx="1470922" cy="1202909"/>
          </a:xfrm>
          <a:prstGeom prst="rect">
            <a:avLst/>
          </a:prstGeom>
          <a:solidFill>
            <a:schemeClr val="lt1"/>
          </a:solidFill>
          <a:ln cap="flat" cmpd="sng" w="38100">
            <a:solidFill>
              <a:srgbClr val="C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r">
              <a:lnSpc>
                <a:spcPct val="115000"/>
              </a:lnSpc>
              <a:spcBef>
                <a:spcPts val="0"/>
              </a:spcBef>
              <a:spcAft>
                <a:spcPts val="1600"/>
              </a:spcAft>
              <a:buClr>
                <a:schemeClr val="dk2"/>
              </a:buClr>
              <a:buSzPts val="1800"/>
              <a:buFont typeface="Arial"/>
              <a:buNone/>
            </a:pPr>
            <a:r>
              <a:rPr b="0" i="0" lang="en-US" sz="2000" u="none" cap="none" strike="noStrike">
                <a:solidFill>
                  <a:srgbClr val="000000"/>
                </a:solidFill>
                <a:latin typeface="Teko"/>
                <a:ea typeface="Teko"/>
                <a:cs typeface="Teko"/>
                <a:sym typeface="Teko"/>
              </a:rPr>
              <a:t>College Costs</a:t>
            </a:r>
            <a:br>
              <a:rPr b="0" i="0" lang="en-US" sz="2000" u="none" cap="none" strike="noStrike">
                <a:solidFill>
                  <a:srgbClr val="000000"/>
                </a:solidFill>
                <a:latin typeface="Teko"/>
                <a:ea typeface="Teko"/>
                <a:cs typeface="Teko"/>
                <a:sym typeface="Teko"/>
              </a:rPr>
            </a:br>
            <a:r>
              <a:rPr b="0" i="0" lang="en-US" sz="2000" u="sng" cap="none" strike="noStrike">
                <a:solidFill>
                  <a:srgbClr val="000000"/>
                </a:solidFill>
                <a:latin typeface="Teko"/>
                <a:ea typeface="Teko"/>
                <a:cs typeface="Teko"/>
                <a:sym typeface="Teko"/>
              </a:rPr>
              <a:t>-    Financial Aid</a:t>
            </a:r>
            <a:br>
              <a:rPr b="0" i="0" lang="en-US" sz="2000" u="none" cap="none" strike="noStrike">
                <a:solidFill>
                  <a:srgbClr val="000000"/>
                </a:solidFill>
                <a:latin typeface="Teko"/>
                <a:ea typeface="Teko"/>
                <a:cs typeface="Teko"/>
                <a:sym typeface="Teko"/>
              </a:rPr>
            </a:br>
            <a:r>
              <a:rPr b="0" i="0" lang="en-US" sz="2000" u="none" cap="none" strike="noStrike">
                <a:solidFill>
                  <a:srgbClr val="000000"/>
                </a:solidFill>
                <a:latin typeface="Teko"/>
                <a:ea typeface="Teko"/>
                <a:cs typeface="Teko"/>
                <a:sym typeface="Teko"/>
              </a:rPr>
              <a:t>= What you Pay</a:t>
            </a:r>
            <a:endParaRPr/>
          </a:p>
        </p:txBody>
      </p:sp>
      <p:pic>
        <p:nvPicPr>
          <p:cNvPr id="48" name="Google Shape;48;p7"/>
          <p:cNvPicPr preferRelativeResize="0"/>
          <p:nvPr/>
        </p:nvPicPr>
        <p:blipFill rotWithShape="1">
          <a:blip r:embed="rId3">
            <a:alphaModFix/>
          </a:blip>
          <a:srcRect b="0" l="0" r="0" t="0"/>
          <a:stretch/>
        </p:blipFill>
        <p:spPr>
          <a:xfrm>
            <a:off x="1945104" y="817403"/>
            <a:ext cx="6962274" cy="1970458"/>
          </a:xfrm>
          <a:prstGeom prst="rect">
            <a:avLst/>
          </a:prstGeom>
          <a:noFill/>
          <a:ln>
            <a:noFill/>
          </a:ln>
        </p:spPr>
      </p:pic>
      <p:pic>
        <p:nvPicPr>
          <p:cNvPr id="49" name="Google Shape;49;p7"/>
          <p:cNvPicPr preferRelativeResize="0"/>
          <p:nvPr/>
        </p:nvPicPr>
        <p:blipFill rotWithShape="1">
          <a:blip r:embed="rId4">
            <a:alphaModFix/>
          </a:blip>
          <a:srcRect b="0" l="0" r="0" t="0"/>
          <a:stretch/>
        </p:blipFill>
        <p:spPr>
          <a:xfrm>
            <a:off x="1945104" y="3031213"/>
            <a:ext cx="6906127" cy="62111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5"/>
          <p:cNvSpPr txBox="1"/>
          <p:nvPr>
            <p:ph type="title"/>
          </p:nvPr>
        </p:nvSpPr>
        <p:spPr>
          <a:xfrm>
            <a:off x="397919" y="256469"/>
            <a:ext cx="8407122" cy="576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400">
                <a:solidFill>
                  <a:srgbClr val="002060"/>
                </a:solidFill>
              </a:rPr>
              <a:t>Receiving And Reviewing My Award Packages</a:t>
            </a:r>
            <a:br>
              <a:rPr lang="en-US"/>
            </a:br>
            <a:endParaRPr/>
          </a:p>
        </p:txBody>
      </p:sp>
      <p:sp>
        <p:nvSpPr>
          <p:cNvPr id="169" name="Google Shape;169;p25"/>
          <p:cNvSpPr txBox="1"/>
          <p:nvPr>
            <p:ph idx="1" type="subTitle"/>
          </p:nvPr>
        </p:nvSpPr>
        <p:spPr>
          <a:xfrm>
            <a:off x="256309" y="1317974"/>
            <a:ext cx="8603911" cy="3104253"/>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1800"/>
              <a:buNone/>
            </a:pPr>
            <a:r>
              <a:rPr lang="en-US">
                <a:solidFill>
                  <a:schemeClr val="dk2"/>
                </a:solidFill>
                <a:latin typeface="Arial"/>
                <a:ea typeface="Arial"/>
                <a:cs typeface="Arial"/>
                <a:sym typeface="Arial"/>
              </a:rPr>
              <a:t>Complete the FAFSA and TAP applications, others as advised by your college</a:t>
            </a:r>
            <a:endParaRPr/>
          </a:p>
          <a:p>
            <a:pPr indent="-228600" lvl="0" marL="457200" rtl="0" algn="l">
              <a:lnSpc>
                <a:spcPct val="115000"/>
              </a:lnSpc>
              <a:spcBef>
                <a:spcPts val="0"/>
              </a:spcBef>
              <a:spcAft>
                <a:spcPts val="0"/>
              </a:spcAft>
              <a:buSzPts val="1800"/>
              <a:buNone/>
            </a:pPr>
            <a:r>
              <a:t/>
            </a:r>
            <a:endParaRPr>
              <a:solidFill>
                <a:schemeClr val="dk2"/>
              </a:solidFill>
              <a:latin typeface="Arial"/>
              <a:ea typeface="Arial"/>
              <a:cs typeface="Arial"/>
              <a:sym typeface="Arial"/>
            </a:endParaRPr>
          </a:p>
          <a:p>
            <a:pPr indent="-228600" lvl="0" marL="457200" rtl="0" algn="l">
              <a:lnSpc>
                <a:spcPct val="115000"/>
              </a:lnSpc>
              <a:spcBef>
                <a:spcPts val="0"/>
              </a:spcBef>
              <a:spcAft>
                <a:spcPts val="0"/>
              </a:spcAft>
              <a:buSzPts val="1800"/>
              <a:buNone/>
            </a:pPr>
            <a:r>
              <a:rPr lang="en-US">
                <a:solidFill>
                  <a:schemeClr val="dk2"/>
                </a:solidFill>
                <a:latin typeface="Arial"/>
                <a:ea typeface="Arial"/>
                <a:cs typeface="Arial"/>
                <a:sym typeface="Arial"/>
              </a:rPr>
              <a:t>Receive your award notices</a:t>
            </a:r>
            <a:endParaRPr/>
          </a:p>
          <a:p>
            <a:pPr indent="0" lvl="0" marL="0" rtl="0" algn="l">
              <a:lnSpc>
                <a:spcPct val="115000"/>
              </a:lnSpc>
              <a:spcBef>
                <a:spcPts val="0"/>
              </a:spcBef>
              <a:spcAft>
                <a:spcPts val="0"/>
              </a:spcAft>
              <a:buSzPts val="1800"/>
              <a:buNone/>
            </a:pPr>
            <a:r>
              <a:t/>
            </a:r>
            <a:endParaRPr>
              <a:solidFill>
                <a:schemeClr val="dk2"/>
              </a:solidFill>
              <a:latin typeface="Arial"/>
              <a:ea typeface="Arial"/>
              <a:cs typeface="Arial"/>
              <a:sym typeface="Arial"/>
            </a:endParaRPr>
          </a:p>
          <a:p>
            <a:pPr indent="-228600" lvl="0" marL="457200" rtl="0" algn="l">
              <a:lnSpc>
                <a:spcPct val="115000"/>
              </a:lnSpc>
              <a:spcBef>
                <a:spcPts val="0"/>
              </a:spcBef>
              <a:spcAft>
                <a:spcPts val="0"/>
              </a:spcAft>
              <a:buSzPts val="1800"/>
              <a:buNone/>
            </a:pPr>
            <a:r>
              <a:rPr lang="en-US">
                <a:solidFill>
                  <a:schemeClr val="dk2"/>
                </a:solidFill>
                <a:latin typeface="Arial"/>
                <a:ea typeface="Arial"/>
                <a:cs typeface="Arial"/>
                <a:sym typeface="Arial"/>
              </a:rPr>
              <a:t>Review your awards and compare your offers</a:t>
            </a:r>
            <a:endParaRPr/>
          </a:p>
          <a:p>
            <a:pPr indent="-228600" lvl="0" marL="457200" rtl="0" algn="l">
              <a:lnSpc>
                <a:spcPct val="115000"/>
              </a:lnSpc>
              <a:spcBef>
                <a:spcPts val="0"/>
              </a:spcBef>
              <a:spcAft>
                <a:spcPts val="0"/>
              </a:spcAft>
              <a:buSzPts val="1800"/>
              <a:buNone/>
            </a:pPr>
            <a:r>
              <a:t/>
            </a:r>
            <a:endParaRPr>
              <a:solidFill>
                <a:schemeClr val="dk2"/>
              </a:solidFill>
              <a:latin typeface="Arial"/>
              <a:ea typeface="Arial"/>
              <a:cs typeface="Arial"/>
              <a:sym typeface="Arial"/>
            </a:endParaRPr>
          </a:p>
          <a:p>
            <a:pPr indent="-228600" lvl="0" marL="457200" rtl="0" algn="l">
              <a:lnSpc>
                <a:spcPct val="115000"/>
              </a:lnSpc>
              <a:spcBef>
                <a:spcPts val="0"/>
              </a:spcBef>
              <a:spcAft>
                <a:spcPts val="0"/>
              </a:spcAft>
              <a:buSzPts val="1800"/>
              <a:buNone/>
            </a:pPr>
            <a:r>
              <a:rPr lang="en-US">
                <a:solidFill>
                  <a:schemeClr val="dk2"/>
                </a:solidFill>
                <a:latin typeface="Arial"/>
                <a:ea typeface="Arial"/>
                <a:cs typeface="Arial"/>
                <a:sym typeface="Arial"/>
              </a:rPr>
              <a:t>Respond to requests for additional information and documentation</a:t>
            </a:r>
            <a:endParaRPr/>
          </a:p>
          <a:p>
            <a:pPr indent="0" lvl="0" marL="0" rtl="0" algn="l">
              <a:lnSpc>
                <a:spcPct val="115000"/>
              </a:lnSpc>
              <a:spcBef>
                <a:spcPts val="0"/>
              </a:spcBef>
              <a:spcAft>
                <a:spcPts val="0"/>
              </a:spcAft>
              <a:buSzPts val="1800"/>
              <a:buNone/>
            </a:pPr>
            <a:r>
              <a:t/>
            </a:r>
            <a:endParaRPr>
              <a:solidFill>
                <a:schemeClr val="dk2"/>
              </a:solidFill>
              <a:latin typeface="Arial"/>
              <a:ea typeface="Arial"/>
              <a:cs typeface="Arial"/>
              <a:sym typeface="Arial"/>
            </a:endParaRPr>
          </a:p>
          <a:p>
            <a:pPr indent="-228600" lvl="0" marL="457200" rtl="0" algn="l">
              <a:lnSpc>
                <a:spcPct val="115000"/>
              </a:lnSpc>
              <a:spcBef>
                <a:spcPts val="0"/>
              </a:spcBef>
              <a:spcAft>
                <a:spcPts val="0"/>
              </a:spcAft>
              <a:buSzPts val="1800"/>
              <a:buNone/>
            </a:pPr>
            <a:r>
              <a:rPr lang="en-US">
                <a:solidFill>
                  <a:schemeClr val="dk2"/>
                </a:solidFill>
                <a:latin typeface="Arial"/>
                <a:ea typeface="Arial"/>
                <a:cs typeface="Arial"/>
                <a:sym typeface="Arial"/>
              </a:rPr>
              <a:t>MOST often notifications are sent to the student, likely via email or web portal</a:t>
            </a:r>
            <a:endParaRPr/>
          </a:p>
          <a:p>
            <a:pPr indent="-228600" lvl="0" marL="457200" rtl="0" algn="l">
              <a:lnSpc>
                <a:spcPct val="115000"/>
              </a:lnSpc>
              <a:spcBef>
                <a:spcPts val="0"/>
              </a:spcBef>
              <a:spcAft>
                <a:spcPts val="0"/>
              </a:spcAft>
              <a:buSzPts val="1800"/>
              <a:buNone/>
            </a:pPr>
            <a:r>
              <a:t/>
            </a:r>
            <a:endParaRPr/>
          </a:p>
        </p:txBody>
      </p:sp>
      <p:pic>
        <p:nvPicPr>
          <p:cNvPr descr="C:\Documents and Settings\luboldkl\Local Settings\Temporary Internet Files\Content.IE5\8IO1NF0B\MC900078706[1].wmf" id="170" name="Google Shape;170;p25"/>
          <p:cNvPicPr preferRelativeResize="0"/>
          <p:nvPr/>
        </p:nvPicPr>
        <p:blipFill rotWithShape="1">
          <a:blip r:embed="rId3">
            <a:alphaModFix/>
          </a:blip>
          <a:srcRect b="0" l="0" r="0" t="0"/>
          <a:stretch/>
        </p:blipFill>
        <p:spPr>
          <a:xfrm>
            <a:off x="6518563" y="2065545"/>
            <a:ext cx="1449267" cy="85395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4" name="Shape 174"/>
        <p:cNvGrpSpPr/>
        <p:nvPr/>
      </p:nvGrpSpPr>
      <p:grpSpPr>
        <a:xfrm>
          <a:off x="0" y="0"/>
          <a:ext cx="0" cy="0"/>
          <a:chOff x="0" y="0"/>
          <a:chExt cx="0" cy="0"/>
        </a:xfrm>
      </p:grpSpPr>
      <p:sp>
        <p:nvSpPr>
          <p:cNvPr id="175" name="Google Shape;175;p26"/>
          <p:cNvSpPr txBox="1"/>
          <p:nvPr>
            <p:ph type="title"/>
          </p:nvPr>
        </p:nvSpPr>
        <p:spPr>
          <a:xfrm>
            <a:off x="399968" y="138227"/>
            <a:ext cx="8359826" cy="576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400">
                <a:solidFill>
                  <a:srgbClr val="002060"/>
                </a:solidFill>
              </a:rPr>
              <a:t>Review and compare your financial aid award letters</a:t>
            </a:r>
            <a:br>
              <a:rPr lang="en-US"/>
            </a:br>
            <a:endParaRPr/>
          </a:p>
        </p:txBody>
      </p:sp>
      <p:pic>
        <p:nvPicPr>
          <p:cNvPr id="176" name="Google Shape;176;p26"/>
          <p:cNvPicPr preferRelativeResize="0"/>
          <p:nvPr/>
        </p:nvPicPr>
        <p:blipFill rotWithShape="1">
          <a:blip r:embed="rId3">
            <a:alphaModFix/>
          </a:blip>
          <a:srcRect b="0" l="0" r="0" t="0"/>
          <a:stretch/>
        </p:blipFill>
        <p:spPr>
          <a:xfrm>
            <a:off x="843454" y="709448"/>
            <a:ext cx="7472855" cy="4148957"/>
          </a:xfrm>
          <a:prstGeom prst="rect">
            <a:avLst/>
          </a:prstGeom>
          <a:noFill/>
          <a:ln cap="flat" cmpd="sng" w="31750">
            <a:solidFill>
              <a:srgbClr val="92D050"/>
            </a:solidFill>
            <a:prstDash val="solid"/>
            <a:miter lim="800000"/>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0" name="Shape 180"/>
        <p:cNvGrpSpPr/>
        <p:nvPr/>
      </p:nvGrpSpPr>
      <p:grpSpPr>
        <a:xfrm>
          <a:off x="0" y="0"/>
          <a:ext cx="0" cy="0"/>
          <a:chOff x="0" y="0"/>
          <a:chExt cx="0" cy="0"/>
        </a:xfrm>
      </p:grpSpPr>
      <p:sp>
        <p:nvSpPr>
          <p:cNvPr id="181" name="Google Shape;181;p27"/>
          <p:cNvSpPr/>
          <p:nvPr/>
        </p:nvSpPr>
        <p:spPr>
          <a:xfrm>
            <a:off x="2660073" y="180111"/>
            <a:ext cx="1253836" cy="775854"/>
          </a:xfrm>
          <a:prstGeom prst="wedgeRoundRectCallout">
            <a:avLst>
              <a:gd fmla="val 53215" name="adj1"/>
              <a:gd fmla="val 103470" name="adj2"/>
              <a:gd fmla="val 16667" name="adj3"/>
            </a:avLst>
          </a:prstGeom>
          <a:gradFill>
            <a:gsLst>
              <a:gs pos="0">
                <a:srgbClr val="9CE7F5"/>
              </a:gs>
              <a:gs pos="35000">
                <a:srgbClr val="BBEAF6"/>
              </a:gs>
              <a:gs pos="100000">
                <a:srgbClr val="E4F9FC"/>
              </a:gs>
            </a:gsLst>
            <a:lin ang="16200000" scaled="0"/>
          </a:gradFill>
          <a:ln cap="flat" cmpd="sng" w="9525">
            <a:solidFill>
              <a:srgbClr val="0096A7"/>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dk1"/>
                </a:solidFill>
                <a:latin typeface="Arial"/>
                <a:ea typeface="Arial"/>
                <a:cs typeface="Arial"/>
                <a:sym typeface="Arial"/>
              </a:rPr>
              <a:t>How much does my college cost?</a:t>
            </a:r>
            <a:endParaRPr/>
          </a:p>
        </p:txBody>
      </p:sp>
      <p:sp>
        <p:nvSpPr>
          <p:cNvPr id="182" name="Google Shape;182;p27"/>
          <p:cNvSpPr/>
          <p:nvPr/>
        </p:nvSpPr>
        <p:spPr>
          <a:xfrm>
            <a:off x="542926" y="3054929"/>
            <a:ext cx="1253836" cy="775854"/>
          </a:xfrm>
          <a:prstGeom prst="wedgeRoundRectCallout">
            <a:avLst>
              <a:gd fmla="val 139641" name="adj1"/>
              <a:gd fmla="val -87398" name="adj2"/>
              <a:gd fmla="val 16667" name="adj3"/>
            </a:avLst>
          </a:prstGeom>
          <a:gradFill>
            <a:gsLst>
              <a:gs pos="0">
                <a:srgbClr val="9CE7F5"/>
              </a:gs>
              <a:gs pos="35000">
                <a:srgbClr val="BBEAF6"/>
              </a:gs>
              <a:gs pos="100000">
                <a:srgbClr val="E4F9FC"/>
              </a:gs>
            </a:gsLst>
            <a:lin ang="16200000" scaled="0"/>
          </a:gradFill>
          <a:ln cap="flat" cmpd="sng" w="9525">
            <a:solidFill>
              <a:srgbClr val="0096A7"/>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dk1"/>
                </a:solidFill>
                <a:latin typeface="Arial"/>
                <a:ea typeface="Arial"/>
                <a:cs typeface="Arial"/>
                <a:sym typeface="Arial"/>
              </a:rPr>
              <a:t>Are jobs by placement or competitive?</a:t>
            </a:r>
            <a:endParaRPr/>
          </a:p>
        </p:txBody>
      </p:sp>
      <p:sp>
        <p:nvSpPr>
          <p:cNvPr id="183" name="Google Shape;183;p27"/>
          <p:cNvSpPr/>
          <p:nvPr/>
        </p:nvSpPr>
        <p:spPr>
          <a:xfrm>
            <a:off x="1299753" y="1789699"/>
            <a:ext cx="1253836" cy="775854"/>
          </a:xfrm>
          <a:prstGeom prst="wedgeRoundRectCallout">
            <a:avLst>
              <a:gd fmla="val 78251" name="adj1"/>
              <a:gd fmla="val -15842" name="adj2"/>
              <a:gd fmla="val 16667" name="adj3"/>
            </a:avLst>
          </a:prstGeom>
          <a:gradFill>
            <a:gsLst>
              <a:gs pos="0">
                <a:srgbClr val="9CE7F5"/>
              </a:gs>
              <a:gs pos="35000">
                <a:srgbClr val="BBEAF6"/>
              </a:gs>
              <a:gs pos="100000">
                <a:srgbClr val="E4F9FC"/>
              </a:gs>
            </a:gsLst>
            <a:lin ang="16200000" scaled="0"/>
          </a:gradFill>
          <a:ln cap="flat" cmpd="sng" w="9525">
            <a:solidFill>
              <a:srgbClr val="0096A7"/>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dk1"/>
                </a:solidFill>
                <a:latin typeface="Arial"/>
                <a:ea typeface="Arial"/>
                <a:cs typeface="Arial"/>
                <a:sym typeface="Arial"/>
              </a:rPr>
              <a:t>Is the award renewable?</a:t>
            </a:r>
            <a:endParaRPr/>
          </a:p>
        </p:txBody>
      </p:sp>
      <p:sp>
        <p:nvSpPr>
          <p:cNvPr id="184" name="Google Shape;184;p27"/>
          <p:cNvSpPr/>
          <p:nvPr/>
        </p:nvSpPr>
        <p:spPr>
          <a:xfrm>
            <a:off x="702253" y="353291"/>
            <a:ext cx="1094509" cy="1122216"/>
          </a:xfrm>
          <a:prstGeom prst="wedgeRoundRectCallout">
            <a:avLst>
              <a:gd fmla="val 121599" name="adj1"/>
              <a:gd fmla="val 44246" name="adj2"/>
              <a:gd fmla="val 16667" name="adj3"/>
            </a:avLst>
          </a:prstGeom>
          <a:gradFill>
            <a:gsLst>
              <a:gs pos="0">
                <a:srgbClr val="9CE7F5"/>
              </a:gs>
              <a:gs pos="35000">
                <a:srgbClr val="BBEAF6"/>
              </a:gs>
              <a:gs pos="100000">
                <a:srgbClr val="E4F9FC"/>
              </a:gs>
            </a:gsLst>
            <a:lin ang="16200000" scaled="0"/>
          </a:gradFill>
          <a:ln cap="flat" cmpd="sng" w="9525">
            <a:solidFill>
              <a:srgbClr val="0096A7"/>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dk1"/>
                </a:solidFill>
                <a:latin typeface="Arial"/>
                <a:ea typeface="Arial"/>
                <a:cs typeface="Arial"/>
                <a:sym typeface="Arial"/>
              </a:rPr>
              <a:t>What criteria must I meet to receive the award?</a:t>
            </a:r>
            <a:endParaRPr/>
          </a:p>
        </p:txBody>
      </p:sp>
      <p:sp>
        <p:nvSpPr>
          <p:cNvPr id="185" name="Google Shape;185;p27"/>
          <p:cNvSpPr/>
          <p:nvPr/>
        </p:nvSpPr>
        <p:spPr>
          <a:xfrm>
            <a:off x="6629375" y="1733179"/>
            <a:ext cx="1253836" cy="775854"/>
          </a:xfrm>
          <a:prstGeom prst="wedgeRoundRectCallout">
            <a:avLst>
              <a:gd fmla="val -84922" name="adj1"/>
              <a:gd fmla="val 12500" name="adj2"/>
              <a:gd fmla="val 16667" name="adj3"/>
            </a:avLst>
          </a:prstGeom>
          <a:gradFill>
            <a:gsLst>
              <a:gs pos="0">
                <a:srgbClr val="9CE7F5"/>
              </a:gs>
              <a:gs pos="35000">
                <a:srgbClr val="BBEAF6"/>
              </a:gs>
              <a:gs pos="100000">
                <a:srgbClr val="E4F9FC"/>
              </a:gs>
            </a:gsLst>
            <a:lin ang="16200000" scaled="0"/>
          </a:gradFill>
          <a:ln cap="flat" cmpd="sng" w="9525">
            <a:solidFill>
              <a:srgbClr val="0096A7"/>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dk1"/>
                </a:solidFill>
                <a:latin typeface="Arial"/>
                <a:ea typeface="Arial"/>
                <a:cs typeface="Arial"/>
                <a:sym typeface="Arial"/>
              </a:rPr>
              <a:t>Will I be able to afford loan repayment after college?</a:t>
            </a:r>
            <a:endParaRPr/>
          </a:p>
        </p:txBody>
      </p:sp>
      <p:sp>
        <p:nvSpPr>
          <p:cNvPr id="186" name="Google Shape;186;p27"/>
          <p:cNvSpPr/>
          <p:nvPr/>
        </p:nvSpPr>
        <p:spPr>
          <a:xfrm>
            <a:off x="3075710" y="3110344"/>
            <a:ext cx="1018308" cy="1156856"/>
          </a:xfrm>
          <a:prstGeom prst="wedgeRoundRectCallout">
            <a:avLst>
              <a:gd fmla="val 56066" name="adj1"/>
              <a:gd fmla="val -84249" name="adj2"/>
              <a:gd fmla="val 16667" name="adj3"/>
            </a:avLst>
          </a:prstGeom>
          <a:gradFill>
            <a:gsLst>
              <a:gs pos="0">
                <a:srgbClr val="9CE7F5"/>
              </a:gs>
              <a:gs pos="35000">
                <a:srgbClr val="BBEAF6"/>
              </a:gs>
              <a:gs pos="100000">
                <a:srgbClr val="E4F9FC"/>
              </a:gs>
            </a:gsLst>
            <a:lin ang="16200000" scaled="0"/>
          </a:gradFill>
          <a:ln cap="flat" cmpd="sng" w="9525">
            <a:solidFill>
              <a:srgbClr val="0096A7"/>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dk1"/>
                </a:solidFill>
                <a:latin typeface="Arial"/>
                <a:ea typeface="Arial"/>
                <a:cs typeface="Arial"/>
                <a:sym typeface="Arial"/>
              </a:rPr>
              <a:t>Am I willing to borrow to help pay for college?</a:t>
            </a:r>
            <a:endParaRPr/>
          </a:p>
        </p:txBody>
      </p:sp>
      <p:sp>
        <p:nvSpPr>
          <p:cNvPr id="187" name="Google Shape;187;p27"/>
          <p:cNvSpPr/>
          <p:nvPr/>
        </p:nvSpPr>
        <p:spPr>
          <a:xfrm>
            <a:off x="6534151" y="3110344"/>
            <a:ext cx="2367393" cy="491839"/>
          </a:xfrm>
          <a:prstGeom prst="wedgeRoundRectCallout">
            <a:avLst>
              <a:gd fmla="val -62247" name="adj1"/>
              <a:gd fmla="val -91813" name="adj2"/>
              <a:gd fmla="val 16667" name="adj3"/>
            </a:avLst>
          </a:prstGeom>
          <a:gradFill>
            <a:gsLst>
              <a:gs pos="0">
                <a:srgbClr val="9CE7F5"/>
              </a:gs>
              <a:gs pos="35000">
                <a:srgbClr val="BBEAF6"/>
              </a:gs>
              <a:gs pos="100000">
                <a:srgbClr val="E4F9FC"/>
              </a:gs>
            </a:gsLst>
            <a:lin ang="16200000" scaled="0"/>
          </a:gradFill>
          <a:ln cap="flat" cmpd="sng" w="9525">
            <a:solidFill>
              <a:srgbClr val="0096A7"/>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dk1"/>
                </a:solidFill>
                <a:latin typeface="Arial"/>
                <a:ea typeface="Arial"/>
                <a:cs typeface="Arial"/>
                <a:sym typeface="Arial"/>
              </a:rPr>
              <a:t>How will a private scholarship affect my award package?</a:t>
            </a:r>
            <a:endParaRPr/>
          </a:p>
        </p:txBody>
      </p:sp>
      <p:sp>
        <p:nvSpPr>
          <p:cNvPr id="188" name="Google Shape;188;p27"/>
          <p:cNvSpPr/>
          <p:nvPr/>
        </p:nvSpPr>
        <p:spPr>
          <a:xfrm>
            <a:off x="4998892" y="699655"/>
            <a:ext cx="2355274" cy="429489"/>
          </a:xfrm>
          <a:prstGeom prst="wedgeRoundRectCallout">
            <a:avLst>
              <a:gd fmla="val -36911" name="adj1"/>
              <a:gd fmla="val 124724" name="adj2"/>
              <a:gd fmla="val 16667" name="adj3"/>
            </a:avLst>
          </a:prstGeom>
          <a:gradFill>
            <a:gsLst>
              <a:gs pos="0">
                <a:srgbClr val="9CE7F5"/>
              </a:gs>
              <a:gs pos="35000">
                <a:srgbClr val="BBEAF6"/>
              </a:gs>
              <a:gs pos="100000">
                <a:srgbClr val="E4F9FC"/>
              </a:gs>
            </a:gsLst>
            <a:lin ang="16200000" scaled="0"/>
          </a:gradFill>
          <a:ln cap="flat" cmpd="sng" w="9525">
            <a:solidFill>
              <a:srgbClr val="0096A7"/>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dk1"/>
                </a:solidFill>
                <a:latin typeface="Arial"/>
                <a:ea typeface="Arial"/>
                <a:cs typeface="Arial"/>
                <a:sym typeface="Arial"/>
              </a:rPr>
              <a:t>What if my financial circumstances have changed?</a:t>
            </a:r>
            <a:endParaRPr/>
          </a:p>
        </p:txBody>
      </p:sp>
      <p:sp>
        <p:nvSpPr>
          <p:cNvPr id="189" name="Google Shape;189;p27"/>
          <p:cNvSpPr/>
          <p:nvPr/>
        </p:nvSpPr>
        <p:spPr>
          <a:xfrm>
            <a:off x="4978111" y="3373580"/>
            <a:ext cx="1253836" cy="775854"/>
          </a:xfrm>
          <a:prstGeom prst="wedgeRoundRectCallout">
            <a:avLst>
              <a:gd fmla="val -7021" name="adj1"/>
              <a:gd fmla="val -103572" name="adj2"/>
              <a:gd fmla="val 16667" name="adj3"/>
            </a:avLst>
          </a:prstGeom>
          <a:gradFill>
            <a:gsLst>
              <a:gs pos="0">
                <a:srgbClr val="9CE7F5"/>
              </a:gs>
              <a:gs pos="35000">
                <a:srgbClr val="BBEAF6"/>
              </a:gs>
              <a:gs pos="100000">
                <a:srgbClr val="E4F9FC"/>
              </a:gs>
            </a:gsLst>
            <a:lin ang="16200000" scaled="0"/>
          </a:gradFill>
          <a:ln cap="flat" cmpd="sng" w="9525">
            <a:solidFill>
              <a:srgbClr val="0096A7"/>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dk1"/>
                </a:solidFill>
                <a:latin typeface="Arial"/>
                <a:ea typeface="Arial"/>
                <a:cs typeface="Arial"/>
                <a:sym typeface="Arial"/>
              </a:rPr>
              <a:t>What if the aid I am offered is not enough?</a:t>
            </a:r>
            <a:endParaRPr/>
          </a:p>
        </p:txBody>
      </p:sp>
      <p:sp>
        <p:nvSpPr>
          <p:cNvPr id="190" name="Google Shape;190;p27"/>
          <p:cNvSpPr/>
          <p:nvPr/>
        </p:nvSpPr>
        <p:spPr>
          <a:xfrm>
            <a:off x="3703013" y="1623628"/>
            <a:ext cx="1737976" cy="110799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6600" u="none" cap="none" strike="noStrike">
                <a:solidFill>
                  <a:srgbClr val="262626"/>
                </a:solidFill>
                <a:latin typeface="Arial"/>
                <a:ea typeface="Arial"/>
                <a:cs typeface="Arial"/>
                <a:sym typeface="Arial"/>
              </a:rPr>
              <a: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4" name="Shape 194"/>
        <p:cNvGrpSpPr/>
        <p:nvPr/>
      </p:nvGrpSpPr>
      <p:grpSpPr>
        <a:xfrm>
          <a:off x="0" y="0"/>
          <a:ext cx="0" cy="0"/>
          <a:chOff x="0" y="0"/>
          <a:chExt cx="0" cy="0"/>
        </a:xfrm>
      </p:grpSpPr>
      <p:sp>
        <p:nvSpPr>
          <p:cNvPr id="195" name="Google Shape;195;p28"/>
          <p:cNvSpPr txBox="1"/>
          <p:nvPr>
            <p:ph type="title"/>
          </p:nvPr>
        </p:nvSpPr>
        <p:spPr>
          <a:xfrm>
            <a:off x="839352" y="165537"/>
            <a:ext cx="7353300" cy="472965"/>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400">
                <a:solidFill>
                  <a:srgbClr val="002060"/>
                </a:solidFill>
              </a:rPr>
              <a:t>Contact your financial aid department</a:t>
            </a:r>
            <a:endParaRPr/>
          </a:p>
        </p:txBody>
      </p:sp>
      <p:sp>
        <p:nvSpPr>
          <p:cNvPr id="196" name="Google Shape;196;p28"/>
          <p:cNvSpPr/>
          <p:nvPr/>
        </p:nvSpPr>
        <p:spPr>
          <a:xfrm>
            <a:off x="242369" y="696311"/>
            <a:ext cx="4818362" cy="2031325"/>
          </a:xfrm>
          <a:prstGeom prst="rect">
            <a:avLst/>
          </a:prstGeom>
          <a:gradFill>
            <a:gsLst>
              <a:gs pos="0">
                <a:srgbClr val="92D050"/>
              </a:gs>
              <a:gs pos="50000">
                <a:srgbClr val="FFDBB4"/>
              </a:gs>
              <a:gs pos="100000">
                <a:srgbClr val="FFECDA"/>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Narrow"/>
                <a:ea typeface="Arial Narrow"/>
                <a:cs typeface="Arial Narrow"/>
                <a:sym typeface="Arial Narrow"/>
              </a:rPr>
              <a:t>How will I pay for college?</a:t>
            </a:r>
            <a:endParaRPr/>
          </a:p>
          <a:p>
            <a:pPr indent="-127000" lvl="0" marL="0" marR="0" rtl="0" algn="l">
              <a:lnSpc>
                <a:spcPct val="100000"/>
              </a:lnSpc>
              <a:spcBef>
                <a:spcPts val="1000"/>
              </a:spcBef>
              <a:spcAft>
                <a:spcPts val="0"/>
              </a:spcAft>
              <a:buClr>
                <a:schemeClr val="accent1"/>
              </a:buClr>
              <a:buSzPts val="2000"/>
              <a:buFont typeface="Arial"/>
              <a:buChar char="•"/>
            </a:pPr>
            <a:r>
              <a:rPr b="0" i="0" lang="en-US" sz="2000" u="none" cap="none" strike="noStrike">
                <a:solidFill>
                  <a:srgbClr val="000000"/>
                </a:solidFill>
                <a:latin typeface="Arial Narrow"/>
                <a:ea typeface="Arial Narrow"/>
                <a:cs typeface="Arial Narrow"/>
                <a:sym typeface="Arial Narrow"/>
              </a:rPr>
              <a:t> </a:t>
            </a:r>
            <a:r>
              <a:rPr b="0" i="0" lang="en-US" sz="1600" u="none" cap="none" strike="noStrike">
                <a:solidFill>
                  <a:srgbClr val="000000"/>
                </a:solidFill>
                <a:latin typeface="Arial Narrow"/>
                <a:ea typeface="Arial Narrow"/>
                <a:cs typeface="Arial Narrow"/>
                <a:sym typeface="Arial Narrow"/>
              </a:rPr>
              <a:t>Payment Plans (college specific using personal resources)</a:t>
            </a:r>
            <a:endParaRPr/>
          </a:p>
          <a:p>
            <a:pPr indent="-101600" lvl="0" marL="0" marR="0" rtl="0" algn="l">
              <a:lnSpc>
                <a:spcPct val="100000"/>
              </a:lnSpc>
              <a:spcBef>
                <a:spcPts val="800"/>
              </a:spcBef>
              <a:spcAft>
                <a:spcPts val="0"/>
              </a:spcAft>
              <a:buClr>
                <a:schemeClr val="accent1"/>
              </a:buClr>
              <a:buSzPts val="1600"/>
              <a:buFont typeface="Arial"/>
              <a:buChar char="•"/>
            </a:pPr>
            <a:r>
              <a:rPr b="0" i="0" lang="en-US" sz="1600" u="none" cap="none" strike="noStrike">
                <a:solidFill>
                  <a:srgbClr val="000000"/>
                </a:solidFill>
                <a:latin typeface="Arial Narrow"/>
                <a:ea typeface="Arial Narrow"/>
                <a:cs typeface="Arial Narrow"/>
                <a:sym typeface="Arial Narrow"/>
              </a:rPr>
              <a:t>  Federal Student Loans (subsidized and unsubsidized)</a:t>
            </a:r>
            <a:endParaRPr/>
          </a:p>
          <a:p>
            <a:pPr indent="-101600" lvl="0" marL="0" marR="0" rtl="0" algn="l">
              <a:lnSpc>
                <a:spcPct val="100000"/>
              </a:lnSpc>
              <a:spcBef>
                <a:spcPts val="800"/>
              </a:spcBef>
              <a:spcAft>
                <a:spcPts val="0"/>
              </a:spcAft>
              <a:buClr>
                <a:schemeClr val="accent1"/>
              </a:buClr>
              <a:buSzPts val="1600"/>
              <a:buFont typeface="Arial"/>
              <a:buChar char="•"/>
            </a:pPr>
            <a:r>
              <a:rPr b="0" i="0" lang="en-US" sz="1600" u="none" cap="none" strike="noStrike">
                <a:solidFill>
                  <a:srgbClr val="000000"/>
                </a:solidFill>
                <a:latin typeface="Arial Narrow"/>
                <a:ea typeface="Arial Narrow"/>
                <a:cs typeface="Arial Narrow"/>
                <a:sym typeface="Arial Narrow"/>
              </a:rPr>
              <a:t>  Federal PLUS Loans (a parent is the borrower)</a:t>
            </a:r>
            <a:endParaRPr/>
          </a:p>
          <a:p>
            <a:pPr indent="-101600" lvl="0" marL="0" marR="0" rtl="0" algn="l">
              <a:lnSpc>
                <a:spcPct val="100000"/>
              </a:lnSpc>
              <a:spcBef>
                <a:spcPts val="800"/>
              </a:spcBef>
              <a:spcAft>
                <a:spcPts val="0"/>
              </a:spcAft>
              <a:buClr>
                <a:schemeClr val="accent1"/>
              </a:buClr>
              <a:buSzPts val="1600"/>
              <a:buFont typeface="Arial"/>
              <a:buChar char="•"/>
            </a:pPr>
            <a:r>
              <a:rPr b="0" i="0" lang="en-US" sz="1600" u="none" cap="none" strike="noStrike">
                <a:solidFill>
                  <a:srgbClr val="000000"/>
                </a:solidFill>
                <a:latin typeface="Arial Narrow"/>
                <a:ea typeface="Arial Narrow"/>
                <a:cs typeface="Arial Narrow"/>
                <a:sym typeface="Arial Narrow"/>
              </a:rPr>
              <a:t>  Private Student Loans (thru an independent bank or lender)</a:t>
            </a:r>
            <a:endParaRPr/>
          </a:p>
        </p:txBody>
      </p:sp>
      <p:sp>
        <p:nvSpPr>
          <p:cNvPr id="197" name="Google Shape;197;p28"/>
          <p:cNvSpPr/>
          <p:nvPr/>
        </p:nvSpPr>
        <p:spPr>
          <a:xfrm>
            <a:off x="2777674" y="2867612"/>
            <a:ext cx="6113736" cy="2031325"/>
          </a:xfrm>
          <a:prstGeom prst="rect">
            <a:avLst/>
          </a:prstGeom>
          <a:gradFill>
            <a:gsLst>
              <a:gs pos="0">
                <a:schemeClr val="accent5"/>
              </a:gs>
              <a:gs pos="50000">
                <a:srgbClr val="FFDBB4"/>
              </a:gs>
              <a:gs pos="100000">
                <a:srgbClr val="FFECDA"/>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Narrow"/>
                <a:ea typeface="Arial Narrow"/>
                <a:cs typeface="Arial Narrow"/>
                <a:sym typeface="Arial Narrow"/>
              </a:rPr>
              <a:t>What if I have special or changed circumstances?</a:t>
            </a:r>
            <a:endParaRPr/>
          </a:p>
          <a:p>
            <a:pPr indent="-101600" lvl="0" marL="0" marR="0" rtl="0" algn="l">
              <a:lnSpc>
                <a:spcPct val="100000"/>
              </a:lnSpc>
              <a:spcBef>
                <a:spcPts val="800"/>
              </a:spcBef>
              <a:spcAft>
                <a:spcPts val="0"/>
              </a:spcAft>
              <a:buClr>
                <a:schemeClr val="accent1"/>
              </a:buClr>
              <a:buSzPts val="1600"/>
              <a:buFont typeface="Arial"/>
              <a:buChar char="•"/>
            </a:pPr>
            <a:r>
              <a:rPr b="0" i="0" lang="en-US" sz="1600" u="none" cap="none" strike="noStrike">
                <a:solidFill>
                  <a:srgbClr val="000000"/>
                </a:solidFill>
                <a:latin typeface="Arial Narrow"/>
                <a:ea typeface="Arial Narrow"/>
                <a:cs typeface="Arial Narrow"/>
                <a:sym typeface="Arial Narrow"/>
              </a:rPr>
              <a:t>  I don’t live with a parent </a:t>
            </a:r>
            <a:endParaRPr/>
          </a:p>
          <a:p>
            <a:pPr indent="-127000" lvl="0" marL="0" marR="0" rtl="0" algn="l">
              <a:lnSpc>
                <a:spcPct val="100000"/>
              </a:lnSpc>
              <a:spcBef>
                <a:spcPts val="1000"/>
              </a:spcBef>
              <a:spcAft>
                <a:spcPts val="0"/>
              </a:spcAft>
              <a:buClr>
                <a:schemeClr val="accent1"/>
              </a:buClr>
              <a:buSzPts val="2000"/>
              <a:buFont typeface="Arial"/>
              <a:buChar char="•"/>
            </a:pPr>
            <a:r>
              <a:rPr b="0" i="0" lang="en-US" sz="2000" u="none" cap="none" strike="noStrike">
                <a:solidFill>
                  <a:srgbClr val="000000"/>
                </a:solidFill>
                <a:latin typeface="Arial Narrow"/>
                <a:ea typeface="Arial Narrow"/>
                <a:cs typeface="Arial Narrow"/>
                <a:sym typeface="Arial Narrow"/>
              </a:rPr>
              <a:t> </a:t>
            </a:r>
            <a:r>
              <a:rPr b="0" i="0" lang="en-US" sz="1600" u="none" cap="none" strike="noStrike">
                <a:solidFill>
                  <a:srgbClr val="000000"/>
                </a:solidFill>
                <a:latin typeface="Arial Narrow"/>
                <a:ea typeface="Arial Narrow"/>
                <a:cs typeface="Arial Narrow"/>
                <a:sym typeface="Arial Narrow"/>
              </a:rPr>
              <a:t>Changes in family income (e.g. job loss, retirement, income reduction)</a:t>
            </a:r>
            <a:endParaRPr/>
          </a:p>
          <a:p>
            <a:pPr indent="-101600" lvl="0" marL="0" marR="0" rtl="0" algn="l">
              <a:lnSpc>
                <a:spcPct val="100000"/>
              </a:lnSpc>
              <a:spcBef>
                <a:spcPts val="800"/>
              </a:spcBef>
              <a:spcAft>
                <a:spcPts val="0"/>
              </a:spcAft>
              <a:buClr>
                <a:schemeClr val="accent1"/>
              </a:buClr>
              <a:buSzPts val="1600"/>
              <a:buFont typeface="Arial"/>
              <a:buChar char="•"/>
            </a:pPr>
            <a:r>
              <a:rPr b="0" i="0" lang="en-US" sz="1600" u="none" cap="none" strike="noStrike">
                <a:solidFill>
                  <a:srgbClr val="000000"/>
                </a:solidFill>
                <a:latin typeface="Arial Narrow"/>
                <a:ea typeface="Arial Narrow"/>
                <a:cs typeface="Arial Narrow"/>
                <a:sym typeface="Arial Narrow"/>
              </a:rPr>
              <a:t>  Changes in parent marital status (e.g. separation, divorce, death)</a:t>
            </a:r>
            <a:endParaRPr/>
          </a:p>
          <a:p>
            <a:pPr indent="-101600" lvl="0" marL="0" marR="0" rtl="0" algn="l">
              <a:lnSpc>
                <a:spcPct val="100000"/>
              </a:lnSpc>
              <a:spcBef>
                <a:spcPts val="800"/>
              </a:spcBef>
              <a:spcAft>
                <a:spcPts val="0"/>
              </a:spcAft>
              <a:buClr>
                <a:schemeClr val="accent1"/>
              </a:buClr>
              <a:buSzPts val="1600"/>
              <a:buFont typeface="Arial"/>
              <a:buChar char="•"/>
            </a:pPr>
            <a:r>
              <a:rPr b="0" i="0" lang="en-US" sz="1600" u="none" cap="none" strike="noStrike">
                <a:solidFill>
                  <a:srgbClr val="000000"/>
                </a:solidFill>
                <a:latin typeface="Arial Narrow"/>
                <a:ea typeface="Arial Narrow"/>
                <a:cs typeface="Arial Narrow"/>
                <a:sym typeface="Arial Narrow"/>
              </a:rPr>
              <a:t>  Dissolution of family unit (e.g. abuse, neglect or abandonment)</a:t>
            </a:r>
            <a:endParaRPr/>
          </a:p>
        </p:txBody>
      </p:sp>
      <p:sp>
        <p:nvSpPr>
          <p:cNvPr id="198" name="Google Shape;198;p28"/>
          <p:cNvSpPr txBox="1"/>
          <p:nvPr/>
        </p:nvSpPr>
        <p:spPr>
          <a:xfrm>
            <a:off x="6164318" y="1206062"/>
            <a:ext cx="1969168" cy="738664"/>
          </a:xfrm>
          <a:prstGeom prst="rect">
            <a:avLst/>
          </a:prstGeom>
          <a:noFill/>
          <a:ln cap="flat" cmpd="sng" w="3810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     </a:t>
            </a:r>
            <a:r>
              <a:rPr b="1" i="0" lang="en-US" sz="1400" u="none" cap="none" strike="noStrike">
                <a:solidFill>
                  <a:srgbClr val="000000"/>
                </a:solidFill>
                <a:latin typeface="Balthazar"/>
                <a:ea typeface="Balthazar"/>
                <a:cs typeface="Balthazar"/>
                <a:sym typeface="Balthazar"/>
              </a:rPr>
              <a:t>College Costs</a:t>
            </a:r>
            <a:endParaRPr/>
          </a:p>
          <a:p>
            <a:pPr indent="-88900" lvl="0" marL="0" marR="0" rtl="0" algn="r">
              <a:lnSpc>
                <a:spcPct val="100000"/>
              </a:lnSpc>
              <a:spcBef>
                <a:spcPts val="0"/>
              </a:spcBef>
              <a:spcAft>
                <a:spcPts val="0"/>
              </a:spcAft>
              <a:buClr>
                <a:srgbClr val="000000"/>
              </a:buClr>
              <a:buSzPts val="1400"/>
              <a:buFont typeface="Arial"/>
              <a:buChar char="-"/>
            </a:pPr>
            <a:r>
              <a:rPr b="1" i="0" lang="en-US" sz="1400" u="sng" cap="none" strike="noStrike">
                <a:solidFill>
                  <a:srgbClr val="000000"/>
                </a:solidFill>
                <a:latin typeface="Balthazar"/>
                <a:ea typeface="Balthazar"/>
                <a:cs typeface="Balthazar"/>
                <a:sym typeface="Balthazar"/>
              </a:rPr>
              <a:t>      Financial Aid</a:t>
            </a:r>
            <a:endParaRPr/>
          </a:p>
          <a:p>
            <a:pPr indent="0" lvl="0" marL="0" marR="0" rtl="0" algn="r">
              <a:lnSpc>
                <a:spcPct val="100000"/>
              </a:lnSpc>
              <a:spcBef>
                <a:spcPts val="0"/>
              </a:spcBef>
              <a:spcAft>
                <a:spcPts val="0"/>
              </a:spcAft>
              <a:buNone/>
            </a:pPr>
            <a:r>
              <a:rPr b="1" i="0" lang="en-US" sz="1400" u="none" cap="none" strike="noStrike">
                <a:solidFill>
                  <a:srgbClr val="000000"/>
                </a:solidFill>
                <a:latin typeface="Balthazar"/>
                <a:ea typeface="Balthazar"/>
                <a:cs typeface="Balthazar"/>
                <a:sym typeface="Balthazar"/>
              </a:rPr>
              <a:t>=  What You Pay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9"/>
          <p:cNvSpPr txBox="1"/>
          <p:nvPr/>
        </p:nvSpPr>
        <p:spPr>
          <a:xfrm>
            <a:off x="5407573" y="1641048"/>
            <a:ext cx="3400096" cy="1066800"/>
          </a:xfrm>
          <a:prstGeom prst="rect">
            <a:avLst/>
          </a:prstGeom>
          <a:no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7F7F7F"/>
              </a:buClr>
              <a:buSzPts val="1800"/>
              <a:buFont typeface="Noto Sans Symbols"/>
              <a:buNone/>
            </a:pPr>
            <a:r>
              <a:rPr b="0" i="0" lang="en-US" sz="1800" u="none" cap="none" strike="noStrike">
                <a:solidFill>
                  <a:schemeClr val="lt1"/>
                </a:solidFill>
                <a:latin typeface="Arial"/>
                <a:ea typeface="Arial"/>
                <a:cs typeface="Arial"/>
                <a:sym typeface="Arial"/>
              </a:rPr>
              <a:t>Kerry Lubold</a:t>
            </a:r>
            <a:endParaRPr/>
          </a:p>
          <a:p>
            <a:pPr indent="0" lvl="0" marL="0" marR="0" rtl="0" algn="ctr">
              <a:lnSpc>
                <a:spcPct val="80000"/>
              </a:lnSpc>
              <a:spcBef>
                <a:spcPts val="360"/>
              </a:spcBef>
              <a:spcAft>
                <a:spcPts val="0"/>
              </a:spcAft>
              <a:buClr>
                <a:srgbClr val="7F7F7F"/>
              </a:buClr>
              <a:buSzPts val="1800"/>
              <a:buFont typeface="Noto Sans Symbols"/>
              <a:buNone/>
            </a:pPr>
            <a:r>
              <a:rPr b="0" i="0" lang="en-US" sz="1800" u="none" cap="none" strike="noStrike">
                <a:solidFill>
                  <a:schemeClr val="lt1"/>
                </a:solidFill>
                <a:latin typeface="Arial"/>
                <a:ea typeface="Arial"/>
                <a:cs typeface="Arial"/>
                <a:sym typeface="Arial"/>
              </a:rPr>
              <a:t>luboldkl@plattsburgh.edu</a:t>
            </a:r>
            <a:endParaRPr/>
          </a:p>
          <a:p>
            <a:pPr indent="0" lvl="0" marL="0" marR="0" rtl="0" algn="ctr">
              <a:lnSpc>
                <a:spcPct val="80000"/>
              </a:lnSpc>
              <a:spcBef>
                <a:spcPts val="360"/>
              </a:spcBef>
              <a:spcAft>
                <a:spcPts val="0"/>
              </a:spcAft>
              <a:buClr>
                <a:srgbClr val="7F7F7F"/>
              </a:buClr>
              <a:buSzPts val="1800"/>
              <a:buFont typeface="Noto Sans Symbols"/>
              <a:buNone/>
            </a:pPr>
            <a:r>
              <a:rPr b="0" i="0" lang="en-US" sz="1800" u="none" cap="none" strike="noStrike">
                <a:solidFill>
                  <a:schemeClr val="lt1"/>
                </a:solidFill>
                <a:latin typeface="Arial"/>
                <a:ea typeface="Arial"/>
                <a:cs typeface="Arial"/>
                <a:sym typeface="Arial"/>
              </a:rPr>
              <a:t>(518) 564-2072</a:t>
            </a:r>
            <a:endParaRPr/>
          </a:p>
        </p:txBody>
      </p:sp>
      <p:sp>
        <p:nvSpPr>
          <p:cNvPr id="204" name="Google Shape;204;p29"/>
          <p:cNvSpPr/>
          <p:nvPr/>
        </p:nvSpPr>
        <p:spPr>
          <a:xfrm>
            <a:off x="321554" y="302726"/>
            <a:ext cx="4250446" cy="4385816"/>
          </a:xfrm>
          <a:prstGeom prst="rect">
            <a:avLst/>
          </a:prstGeom>
          <a:gradFill>
            <a:gsLst>
              <a:gs pos="0">
                <a:srgbClr val="BAF8FF"/>
              </a:gs>
              <a:gs pos="50000">
                <a:srgbClr val="FFDBB4"/>
              </a:gs>
              <a:gs pos="100000">
                <a:srgbClr val="FFECDA"/>
              </a:gs>
            </a:gsLst>
            <a:lin ang="5400000" scaled="0"/>
          </a:gra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2400" u="none" cap="none" strike="noStrike">
                <a:solidFill>
                  <a:srgbClr val="000000"/>
                </a:solidFill>
                <a:latin typeface="Arial Narrow"/>
                <a:ea typeface="Arial Narrow"/>
                <a:cs typeface="Arial Narrow"/>
                <a:sym typeface="Arial Narrow"/>
              </a:rPr>
              <a:t>Ask for help with:</a:t>
            </a:r>
            <a:endParaRPr/>
          </a:p>
          <a:p>
            <a:pPr indent="0" lvl="0" marL="0" marR="0" rtl="0" algn="ctr">
              <a:lnSpc>
                <a:spcPct val="100000"/>
              </a:lnSpc>
              <a:spcBef>
                <a:spcPts val="700"/>
              </a:spcBef>
              <a:spcAft>
                <a:spcPts val="0"/>
              </a:spcAft>
              <a:buNone/>
            </a:pPr>
            <a:r>
              <a:t/>
            </a:r>
            <a:endParaRPr b="1" i="0" sz="1400" u="none" cap="none" strike="noStrike">
              <a:solidFill>
                <a:srgbClr val="000000"/>
              </a:solidFill>
              <a:latin typeface="Arial Narrow"/>
              <a:ea typeface="Arial Narrow"/>
              <a:cs typeface="Arial Narrow"/>
              <a:sym typeface="Arial Narrow"/>
            </a:endParaRPr>
          </a:p>
          <a:p>
            <a:pPr indent="0" lvl="0" marL="0" marR="0" rtl="0" algn="ctr">
              <a:lnSpc>
                <a:spcPct val="100000"/>
              </a:lnSpc>
              <a:spcBef>
                <a:spcPts val="1200"/>
              </a:spcBef>
              <a:spcAft>
                <a:spcPts val="0"/>
              </a:spcAft>
              <a:buNone/>
            </a:pPr>
            <a:r>
              <a:rPr b="1" i="0" lang="en-US" sz="2400" u="none" cap="none" strike="noStrike">
                <a:solidFill>
                  <a:srgbClr val="000000"/>
                </a:solidFill>
                <a:latin typeface="Arial Narrow"/>
                <a:ea typeface="Arial Narrow"/>
                <a:cs typeface="Arial Narrow"/>
                <a:sym typeface="Arial Narrow"/>
              </a:rPr>
              <a:t>Application questions</a:t>
            </a:r>
            <a:endParaRPr/>
          </a:p>
          <a:p>
            <a:pPr indent="0" lvl="0" marL="0" marR="0" rtl="0" algn="ctr">
              <a:lnSpc>
                <a:spcPct val="100000"/>
              </a:lnSpc>
              <a:spcBef>
                <a:spcPts val="700"/>
              </a:spcBef>
              <a:spcAft>
                <a:spcPts val="0"/>
              </a:spcAft>
              <a:buNone/>
            </a:pPr>
            <a:r>
              <a:t/>
            </a:r>
            <a:endParaRPr b="1" i="0" sz="1400" u="none" cap="none" strike="noStrike">
              <a:solidFill>
                <a:srgbClr val="000000"/>
              </a:solidFill>
              <a:latin typeface="Arial Narrow"/>
              <a:ea typeface="Arial Narrow"/>
              <a:cs typeface="Arial Narrow"/>
              <a:sym typeface="Arial Narrow"/>
            </a:endParaRPr>
          </a:p>
          <a:p>
            <a:pPr indent="0" lvl="0" marL="0" marR="0" rtl="0" algn="ctr">
              <a:lnSpc>
                <a:spcPct val="100000"/>
              </a:lnSpc>
              <a:spcBef>
                <a:spcPts val="1200"/>
              </a:spcBef>
              <a:spcAft>
                <a:spcPts val="0"/>
              </a:spcAft>
              <a:buNone/>
            </a:pPr>
            <a:r>
              <a:rPr b="1" i="0" lang="en-US" sz="2400" u="none" cap="none" strike="noStrike">
                <a:solidFill>
                  <a:srgbClr val="000000"/>
                </a:solidFill>
                <a:latin typeface="Arial Narrow"/>
                <a:ea typeface="Arial Narrow"/>
                <a:cs typeface="Arial Narrow"/>
                <a:sym typeface="Arial Narrow"/>
              </a:rPr>
              <a:t>Explaining your award package</a:t>
            </a:r>
            <a:endParaRPr/>
          </a:p>
          <a:p>
            <a:pPr indent="0" lvl="0" marL="0" marR="0" rtl="0" algn="ctr">
              <a:lnSpc>
                <a:spcPct val="100000"/>
              </a:lnSpc>
              <a:spcBef>
                <a:spcPts val="700"/>
              </a:spcBef>
              <a:spcAft>
                <a:spcPts val="0"/>
              </a:spcAft>
              <a:buNone/>
            </a:pPr>
            <a:r>
              <a:t/>
            </a:r>
            <a:endParaRPr b="1" i="0" sz="1400" u="none" cap="none" strike="noStrike">
              <a:solidFill>
                <a:srgbClr val="000000"/>
              </a:solidFill>
              <a:latin typeface="Arial Narrow"/>
              <a:ea typeface="Arial Narrow"/>
              <a:cs typeface="Arial Narrow"/>
              <a:sym typeface="Arial Narrow"/>
            </a:endParaRPr>
          </a:p>
          <a:p>
            <a:pPr indent="0" lvl="0" marL="0" marR="0" rtl="0" algn="ctr">
              <a:lnSpc>
                <a:spcPct val="100000"/>
              </a:lnSpc>
              <a:spcBef>
                <a:spcPts val="1200"/>
              </a:spcBef>
              <a:spcAft>
                <a:spcPts val="0"/>
              </a:spcAft>
              <a:buNone/>
            </a:pPr>
            <a:r>
              <a:rPr b="1" i="0" lang="en-US" sz="2400" u="none" cap="none" strike="noStrike">
                <a:solidFill>
                  <a:srgbClr val="000000"/>
                </a:solidFill>
                <a:latin typeface="Arial Narrow"/>
                <a:ea typeface="Arial Narrow"/>
                <a:cs typeface="Arial Narrow"/>
                <a:sym typeface="Arial Narrow"/>
              </a:rPr>
              <a:t>Loan and paying options</a:t>
            </a:r>
            <a:endParaRPr/>
          </a:p>
          <a:p>
            <a:pPr indent="0" lvl="0" marL="0" marR="0" rtl="0" algn="ctr">
              <a:lnSpc>
                <a:spcPct val="100000"/>
              </a:lnSpc>
              <a:spcBef>
                <a:spcPts val="800"/>
              </a:spcBef>
              <a:spcAft>
                <a:spcPts val="0"/>
              </a:spcAft>
              <a:buNone/>
            </a:pPr>
            <a:r>
              <a:t/>
            </a:r>
            <a:endParaRPr b="1" i="0" sz="1600" u="none" cap="none" strike="noStrike">
              <a:solidFill>
                <a:srgbClr val="000000"/>
              </a:solidFill>
              <a:latin typeface="Arial Narrow"/>
              <a:ea typeface="Arial Narrow"/>
              <a:cs typeface="Arial Narrow"/>
              <a:sym typeface="Arial Narrow"/>
            </a:endParaRPr>
          </a:p>
          <a:p>
            <a:pPr indent="0" lvl="0" marL="0" marR="0" rtl="0" algn="ctr">
              <a:lnSpc>
                <a:spcPct val="100000"/>
              </a:lnSpc>
              <a:spcBef>
                <a:spcPts val="1200"/>
              </a:spcBef>
              <a:spcAft>
                <a:spcPts val="0"/>
              </a:spcAft>
              <a:buNone/>
            </a:pPr>
            <a:r>
              <a:rPr b="1" i="0" lang="en-US" sz="2400" u="none" cap="none" strike="noStrike">
                <a:solidFill>
                  <a:srgbClr val="000000"/>
                </a:solidFill>
                <a:latin typeface="Arial Narrow"/>
                <a:ea typeface="Arial Narrow"/>
                <a:cs typeface="Arial Narrow"/>
                <a:sym typeface="Arial Narrow"/>
              </a:rPr>
              <a:t>Special circumstances </a:t>
            </a:r>
            <a:br>
              <a:rPr b="1" i="0" lang="en-US" sz="2400" u="none" cap="none" strike="noStrike">
                <a:solidFill>
                  <a:srgbClr val="000000"/>
                </a:solidFill>
                <a:latin typeface="Arial Narrow"/>
                <a:ea typeface="Arial Narrow"/>
                <a:cs typeface="Arial Narrow"/>
                <a:sym typeface="Arial Narrow"/>
              </a:rPr>
            </a:br>
            <a:r>
              <a:rPr b="1" i="0" lang="en-US" sz="2400" u="none" cap="none" strike="noStrike">
                <a:solidFill>
                  <a:srgbClr val="000000"/>
                </a:solidFill>
                <a:latin typeface="Arial Narrow"/>
                <a:ea typeface="Arial Narrow"/>
                <a:cs typeface="Arial Narrow"/>
                <a:sym typeface="Arial Narrow"/>
              </a:rPr>
              <a:t>(financial changes or hardships)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8"/>
          <p:cNvSpPr txBox="1"/>
          <p:nvPr>
            <p:ph type="title"/>
          </p:nvPr>
        </p:nvSpPr>
        <p:spPr>
          <a:xfrm>
            <a:off x="140368" y="173850"/>
            <a:ext cx="8863263" cy="10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Complete Financial Aid &amp; Scholarship Applications</a:t>
            </a:r>
            <a:br>
              <a:rPr lang="en-US"/>
            </a:br>
            <a:r>
              <a:rPr lang="en-US"/>
              <a:t>Beginning December 2023 -</a:t>
            </a:r>
            <a:endParaRPr/>
          </a:p>
        </p:txBody>
      </p:sp>
      <p:sp>
        <p:nvSpPr>
          <p:cNvPr id="55" name="Google Shape;55;p8"/>
          <p:cNvSpPr txBox="1"/>
          <p:nvPr>
            <p:ph idx="1" type="subTitle"/>
          </p:nvPr>
        </p:nvSpPr>
        <p:spPr>
          <a:xfrm>
            <a:off x="429450" y="1350750"/>
            <a:ext cx="8071500" cy="2611500"/>
          </a:xfrm>
          <a:prstGeom prst="rect">
            <a:avLst/>
          </a:prstGeom>
          <a:noFill/>
          <a:ln>
            <a:noFill/>
          </a:ln>
        </p:spPr>
        <p:txBody>
          <a:bodyPr anchorCtr="0" anchor="t" bIns="91425" lIns="91425" spcFirstLastPara="1" rIns="91425" wrap="square" tIns="91425">
            <a:noAutofit/>
          </a:bodyPr>
          <a:lstStyle/>
          <a:p>
            <a:pPr indent="-285750" lvl="0" marL="285750" rtl="0" algn="l">
              <a:lnSpc>
                <a:spcPct val="115000"/>
              </a:lnSpc>
              <a:spcBef>
                <a:spcPts val="0"/>
              </a:spcBef>
              <a:spcAft>
                <a:spcPts val="0"/>
              </a:spcAft>
              <a:buSzPts val="1800"/>
              <a:buFont typeface="Arial"/>
              <a:buChar char="•"/>
            </a:pPr>
            <a:r>
              <a:rPr lang="en-US"/>
              <a:t>Complete your 2024-2025 FAFSA application</a:t>
            </a:r>
            <a:endParaRPr/>
          </a:p>
          <a:p>
            <a:pPr indent="-285750" lvl="0" marL="285750" rtl="0" algn="l">
              <a:lnSpc>
                <a:spcPct val="115000"/>
              </a:lnSpc>
              <a:spcBef>
                <a:spcPts val="1600"/>
              </a:spcBef>
              <a:spcAft>
                <a:spcPts val="0"/>
              </a:spcAft>
              <a:buSzPts val="1800"/>
              <a:buFont typeface="Arial"/>
              <a:buChar char="•"/>
            </a:pPr>
            <a:r>
              <a:rPr lang="en-US"/>
              <a:t>Complete your 2024-2025 NYS Payment Application</a:t>
            </a:r>
            <a:endParaRPr/>
          </a:p>
          <a:p>
            <a:pPr indent="-285750" lvl="0" marL="285750" rtl="0" algn="l">
              <a:lnSpc>
                <a:spcPct val="115000"/>
              </a:lnSpc>
              <a:spcBef>
                <a:spcPts val="1600"/>
              </a:spcBef>
              <a:spcAft>
                <a:spcPts val="0"/>
              </a:spcAft>
              <a:buSzPts val="1800"/>
              <a:buFont typeface="Arial"/>
              <a:buChar char="•"/>
            </a:pPr>
            <a:r>
              <a:rPr lang="en-US"/>
              <a:t>Complete any college-required applications (ie. CSS Profile)</a:t>
            </a:r>
            <a:endParaRPr/>
          </a:p>
          <a:p>
            <a:pPr indent="-285750" lvl="0" marL="285750" rtl="0" algn="l">
              <a:lnSpc>
                <a:spcPct val="115000"/>
              </a:lnSpc>
              <a:spcBef>
                <a:spcPts val="1600"/>
              </a:spcBef>
              <a:spcAft>
                <a:spcPts val="0"/>
              </a:spcAft>
              <a:buSzPts val="1800"/>
              <a:buFont typeface="Arial"/>
              <a:buChar char="•"/>
            </a:pPr>
            <a:r>
              <a:rPr lang="en-US"/>
              <a:t>Complete any other scholarship applications </a:t>
            </a:r>
            <a:r>
              <a:rPr lang="en-US" u="sng"/>
              <a:t>as they become available</a:t>
            </a:r>
            <a:endParaRPr/>
          </a:p>
          <a:p>
            <a:pPr indent="-285750" lvl="0" marL="285750" rtl="0" algn="l">
              <a:lnSpc>
                <a:spcPct val="115000"/>
              </a:lnSpc>
              <a:spcBef>
                <a:spcPts val="1600"/>
              </a:spcBef>
              <a:spcAft>
                <a:spcPts val="1600"/>
              </a:spcAft>
              <a:buSzPts val="1800"/>
              <a:buFont typeface="Arial"/>
              <a:buChar char="•"/>
            </a:pPr>
            <a:r>
              <a:rPr lang="en-US"/>
              <a:t>Complete excelsior application during available window after senior year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9" name="Shape 59"/>
        <p:cNvGrpSpPr/>
        <p:nvPr/>
      </p:nvGrpSpPr>
      <p:grpSpPr>
        <a:xfrm>
          <a:off x="0" y="0"/>
          <a:ext cx="0" cy="0"/>
          <a:chOff x="0" y="0"/>
          <a:chExt cx="0" cy="0"/>
        </a:xfrm>
      </p:grpSpPr>
      <p:pic>
        <p:nvPicPr>
          <p:cNvPr descr="Screenshot of the Free Application for Federal Student Aid (FAFSA) form landing page. Buttons display the option to “Start a New Form” or “Edit Existing Form.”" id="60" name="Google Shape;60;p9"/>
          <p:cNvPicPr preferRelativeResize="0"/>
          <p:nvPr/>
        </p:nvPicPr>
        <p:blipFill rotWithShape="1">
          <a:blip r:embed="rId3">
            <a:alphaModFix/>
          </a:blip>
          <a:srcRect b="0" l="0" r="0" t="0"/>
          <a:stretch/>
        </p:blipFill>
        <p:spPr>
          <a:xfrm>
            <a:off x="851250" y="348725"/>
            <a:ext cx="7470926" cy="3925526"/>
          </a:xfrm>
          <a:prstGeom prst="rect">
            <a:avLst/>
          </a:prstGeom>
          <a:noFill/>
          <a:ln cap="flat" cmpd="sng" w="12700">
            <a:solidFill>
              <a:schemeClr val="dk1"/>
            </a:solidFill>
            <a:prstDash val="solid"/>
            <a:round/>
            <a:headEnd len="sm" w="sm" type="none"/>
            <a:tailEnd len="sm" w="sm" type="none"/>
          </a:ln>
        </p:spPr>
      </p:pic>
      <p:sp>
        <p:nvSpPr>
          <p:cNvPr id="61" name="Google Shape;61;p9"/>
          <p:cNvSpPr/>
          <p:nvPr/>
        </p:nvSpPr>
        <p:spPr>
          <a:xfrm>
            <a:off x="748375" y="4107075"/>
            <a:ext cx="8075100" cy="83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5400" u="none" cap="none" strike="noStrike">
                <a:solidFill>
                  <a:srgbClr val="A6A6A6"/>
                </a:solidFill>
                <a:latin typeface="Arial"/>
                <a:ea typeface="Arial"/>
                <a:cs typeface="Arial"/>
                <a:sym typeface="Arial"/>
              </a:rPr>
              <a:t>Studentaid.gov</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5" name="Shape 65"/>
        <p:cNvGrpSpPr/>
        <p:nvPr/>
      </p:nvGrpSpPr>
      <p:grpSpPr>
        <a:xfrm>
          <a:off x="0" y="0"/>
          <a:ext cx="0" cy="0"/>
          <a:chOff x="0" y="0"/>
          <a:chExt cx="0" cy="0"/>
        </a:xfrm>
      </p:grpSpPr>
      <p:pic>
        <p:nvPicPr>
          <p:cNvPr descr="Screenshot of the third page of the Understanding the FAFSA Form section, which reminds the student of what to expect when completing the form. This includes the estimated time of one hour and that the student will be able to save the form and return later if needed. The student is informed that every contributor must provide consent for them to be eligible for federal student aid. With consent, federal tax information will be transferred directly into the form from the Internal Revenue Service. " id="66" name="Google Shape;66;p10"/>
          <p:cNvPicPr preferRelativeResize="0"/>
          <p:nvPr/>
        </p:nvPicPr>
        <p:blipFill rotWithShape="1">
          <a:blip r:embed="rId3">
            <a:alphaModFix/>
          </a:blip>
          <a:srcRect b="0" l="0" r="0" t="0"/>
          <a:stretch/>
        </p:blipFill>
        <p:spPr>
          <a:xfrm>
            <a:off x="747206" y="458315"/>
            <a:ext cx="7530469" cy="3149654"/>
          </a:xfrm>
          <a:prstGeom prst="rect">
            <a:avLst/>
          </a:prstGeom>
          <a:noFill/>
          <a:ln cap="flat" cmpd="sng" w="12700">
            <a:solidFill>
              <a:schemeClr val="dk1"/>
            </a:solidFill>
            <a:prstDash val="solid"/>
            <a:round/>
            <a:headEnd len="sm" w="sm" type="none"/>
            <a:tailEnd len="sm" w="sm" type="none"/>
          </a:ln>
        </p:spPr>
      </p:pic>
      <p:sp>
        <p:nvSpPr>
          <p:cNvPr id="67" name="Google Shape;67;p10"/>
          <p:cNvSpPr/>
          <p:nvPr/>
        </p:nvSpPr>
        <p:spPr>
          <a:xfrm>
            <a:off x="555689" y="3607968"/>
            <a:ext cx="7721986" cy="107721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3200" u="none" cap="none" strike="noStrike">
                <a:solidFill>
                  <a:srgbClr val="A6A6A6"/>
                </a:solidFill>
                <a:latin typeface="Arial"/>
                <a:ea typeface="Arial"/>
                <a:cs typeface="Arial"/>
                <a:sym typeface="Arial"/>
              </a:rPr>
              <a:t>All contributors provide consent </a:t>
            </a:r>
            <a:br>
              <a:rPr b="1" i="0" lang="en-US" sz="3200" u="none" cap="none" strike="noStrike">
                <a:solidFill>
                  <a:srgbClr val="A6A6A6"/>
                </a:solidFill>
                <a:latin typeface="Arial"/>
                <a:ea typeface="Arial"/>
                <a:cs typeface="Arial"/>
                <a:sym typeface="Arial"/>
              </a:rPr>
            </a:br>
            <a:r>
              <a:rPr b="1" i="0" lang="en-US" sz="3200" u="none" cap="none" strike="noStrike">
                <a:solidFill>
                  <a:srgbClr val="A6A6A6"/>
                </a:solidFill>
                <a:latin typeface="Arial"/>
                <a:ea typeface="Arial"/>
                <a:cs typeface="Arial"/>
                <a:sym typeface="Arial"/>
              </a:rPr>
              <a:t>for the Direct Data Exchange (FA-DDX)</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1" name="Shape 71"/>
        <p:cNvGrpSpPr/>
        <p:nvPr/>
      </p:nvGrpSpPr>
      <p:grpSpPr>
        <a:xfrm>
          <a:off x="0" y="0"/>
          <a:ext cx="0" cy="0"/>
          <a:chOff x="0" y="0"/>
          <a:chExt cx="0" cy="0"/>
        </a:xfrm>
      </p:grpSpPr>
      <p:grpSp>
        <p:nvGrpSpPr>
          <p:cNvPr id="72" name="Google Shape;72;p11"/>
          <p:cNvGrpSpPr/>
          <p:nvPr/>
        </p:nvGrpSpPr>
        <p:grpSpPr>
          <a:xfrm>
            <a:off x="231978" y="95690"/>
            <a:ext cx="9025987" cy="6316987"/>
            <a:chOff x="292938" y="121816"/>
            <a:chExt cx="9025987" cy="6316987"/>
          </a:xfrm>
        </p:grpSpPr>
        <p:sp>
          <p:nvSpPr>
            <p:cNvPr id="73" name="Google Shape;73;p11"/>
            <p:cNvSpPr txBox="1"/>
            <p:nvPr/>
          </p:nvSpPr>
          <p:spPr>
            <a:xfrm>
              <a:off x="292938" y="121816"/>
              <a:ext cx="2389301" cy="457670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400" u="none" cap="none" strike="noStrike">
                  <a:solidFill>
                    <a:srgbClr val="000000"/>
                  </a:solidFill>
                  <a:latin typeface="Arial"/>
                  <a:ea typeface="Arial"/>
                  <a:cs typeface="Arial"/>
                  <a:sym typeface="Arial"/>
                </a:rPr>
                <a:t>Dependent students are asked to provide information about their parents. The FAFSA</a:t>
              </a:r>
              <a:r>
                <a:rPr b="0" baseline="30000" i="0" lang="en-US" sz="1400" u="none" cap="none" strike="noStrike">
                  <a:solidFill>
                    <a:srgbClr val="000000"/>
                  </a:solidFill>
                  <a:latin typeface="Arial"/>
                  <a:ea typeface="Arial"/>
                  <a:cs typeface="Arial"/>
                  <a:sym typeface="Arial"/>
                </a:rPr>
                <a:t>®</a:t>
              </a:r>
              <a:r>
                <a:rPr b="0" i="0" lang="en-US" sz="1400" u="none" cap="none" strike="noStrike">
                  <a:solidFill>
                    <a:srgbClr val="000000"/>
                  </a:solidFill>
                  <a:latin typeface="Arial"/>
                  <a:ea typeface="Arial"/>
                  <a:cs typeface="Arial"/>
                  <a:sym typeface="Arial"/>
                </a:rPr>
                <a:t> form considers their “Parent” to be their legal (biological or adoptive) parent. The student is asked if their parents are married. The student selects "Yes" and is required to invite their parents to their FAFSA form to complete the required parent sections. </a:t>
              </a:r>
              <a:endParaRPr b="0" i="0" sz="1400" u="none" cap="none" strike="noStrike">
                <a:solidFill>
                  <a:srgbClr val="000000"/>
                </a:solidFill>
                <a:latin typeface="Arial"/>
                <a:ea typeface="Arial"/>
                <a:cs typeface="Arial"/>
                <a:sym typeface="Arial"/>
              </a:endParaRPr>
            </a:p>
          </p:txBody>
        </p:sp>
        <p:pic>
          <p:nvPicPr>
            <p:cNvPr descr="Screenshot continuation of the Personal Circumstances section, which asks the student if their parents are married. Below that, the student is reminded that they are required to provide information for their parents and that they can invite their parents to the form to complete the required sections. " id="74" name="Google Shape;74;p11"/>
            <p:cNvPicPr preferRelativeResize="0"/>
            <p:nvPr/>
          </p:nvPicPr>
          <p:blipFill rotWithShape="1">
            <a:blip r:embed="rId3">
              <a:alphaModFix/>
            </a:blip>
            <a:srcRect b="0" l="0" r="0" t="0"/>
            <a:stretch/>
          </p:blipFill>
          <p:spPr>
            <a:xfrm>
              <a:off x="2673068" y="409303"/>
              <a:ext cx="6062013" cy="4223658"/>
            </a:xfrm>
            <a:prstGeom prst="rect">
              <a:avLst/>
            </a:prstGeom>
            <a:noFill/>
            <a:ln cap="flat" cmpd="sng" w="12700">
              <a:solidFill>
                <a:schemeClr val="dk1"/>
              </a:solidFill>
              <a:prstDash val="solid"/>
              <a:round/>
              <a:headEnd len="sm" w="sm" type="none"/>
              <a:tailEnd len="sm" w="sm" type="none"/>
            </a:ln>
          </p:spPr>
        </p:pic>
        <p:sp>
          <p:nvSpPr>
            <p:cNvPr id="75" name="Google Shape;75;p11"/>
            <p:cNvSpPr txBox="1"/>
            <p:nvPr/>
          </p:nvSpPr>
          <p:spPr>
            <a:xfrm>
              <a:off x="9009363" y="6051520"/>
              <a:ext cx="309562" cy="38728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9" name="Shape 79"/>
        <p:cNvGrpSpPr/>
        <p:nvPr/>
      </p:nvGrpSpPr>
      <p:grpSpPr>
        <a:xfrm>
          <a:off x="0" y="0"/>
          <a:ext cx="0" cy="0"/>
          <a:chOff x="0" y="0"/>
          <a:chExt cx="0" cy="0"/>
        </a:xfrm>
      </p:grpSpPr>
      <p:sp>
        <p:nvSpPr>
          <p:cNvPr id="80" name="Google Shape;80;p12"/>
          <p:cNvSpPr txBox="1"/>
          <p:nvPr/>
        </p:nvSpPr>
        <p:spPr>
          <a:xfrm>
            <a:off x="8948403" y="6025394"/>
            <a:ext cx="309562" cy="38728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pic>
        <p:nvPicPr>
          <p:cNvPr id="81" name="Google Shape;81;p12"/>
          <p:cNvPicPr preferRelativeResize="0"/>
          <p:nvPr/>
        </p:nvPicPr>
        <p:blipFill rotWithShape="1">
          <a:blip r:embed="rId3">
            <a:alphaModFix/>
          </a:blip>
          <a:srcRect b="0" l="0" r="0" t="0"/>
          <a:stretch/>
        </p:blipFill>
        <p:spPr>
          <a:xfrm>
            <a:off x="2314575" y="519112"/>
            <a:ext cx="4514850" cy="4105275"/>
          </a:xfrm>
          <a:prstGeom prst="rect">
            <a:avLst/>
          </a:prstGeom>
          <a:noFill/>
          <a:ln>
            <a:noFill/>
          </a:ln>
        </p:spPr>
      </p:pic>
      <p:sp>
        <p:nvSpPr>
          <p:cNvPr id="82" name="Google Shape;82;p12"/>
          <p:cNvSpPr/>
          <p:nvPr/>
        </p:nvSpPr>
        <p:spPr>
          <a:xfrm>
            <a:off x="984069" y="3222171"/>
            <a:ext cx="984068" cy="792480"/>
          </a:xfrm>
          <a:prstGeom prst="star5">
            <a:avLst>
              <a:gd fmla="val 19098" name="adj"/>
              <a:gd fmla="val 105146" name="hf"/>
              <a:gd fmla="val 110557" name="vf"/>
            </a:avLst>
          </a:prstGeom>
          <a:solidFill>
            <a:schemeClr val="accent1"/>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3" name="Google Shape;83;p12"/>
          <p:cNvSpPr/>
          <p:nvPr/>
        </p:nvSpPr>
        <p:spPr>
          <a:xfrm>
            <a:off x="7175863" y="3222171"/>
            <a:ext cx="984068" cy="792480"/>
          </a:xfrm>
          <a:prstGeom prst="star5">
            <a:avLst>
              <a:gd fmla="val 19098" name="adj"/>
              <a:gd fmla="val 105146" name="hf"/>
              <a:gd fmla="val 110557" name="vf"/>
            </a:avLst>
          </a:prstGeom>
          <a:solidFill>
            <a:schemeClr val="accent1"/>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txBox="1"/>
          <p:nvPr/>
        </p:nvSpPr>
        <p:spPr>
          <a:xfrm>
            <a:off x="429450" y="479318"/>
            <a:ext cx="7353300" cy="57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US" sz="2800" u="none" cap="none" strike="noStrike">
                <a:solidFill>
                  <a:schemeClr val="dk1"/>
                </a:solidFill>
                <a:latin typeface="Arial"/>
                <a:ea typeface="Arial"/>
                <a:cs typeface="Arial"/>
                <a:sym typeface="Arial"/>
              </a:rPr>
              <a:t>FAFSA Family Size?</a:t>
            </a:r>
            <a:endParaRPr/>
          </a:p>
        </p:txBody>
      </p:sp>
      <p:sp>
        <p:nvSpPr>
          <p:cNvPr id="89" name="Google Shape;89;p13"/>
          <p:cNvSpPr txBox="1"/>
          <p:nvPr/>
        </p:nvSpPr>
        <p:spPr>
          <a:xfrm>
            <a:off x="333656" y="1350750"/>
            <a:ext cx="8071500" cy="3195124"/>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Char char="•"/>
            </a:pPr>
            <a:r>
              <a:rPr b="0" i="0" lang="en-US" sz="1800" u="none" cap="none" strike="noStrike">
                <a:solidFill>
                  <a:srgbClr val="000000"/>
                </a:solidFill>
                <a:latin typeface="Arial"/>
                <a:ea typeface="Arial"/>
                <a:cs typeface="Arial"/>
                <a:sym typeface="Arial"/>
              </a:rPr>
              <a:t>Student</a:t>
            </a:r>
            <a:endParaRPr/>
          </a:p>
          <a:p>
            <a:pPr indent="-342900" lvl="0" marL="457200" marR="0" rtl="0" algn="l">
              <a:lnSpc>
                <a:spcPct val="115000"/>
              </a:lnSpc>
              <a:spcBef>
                <a:spcPts val="0"/>
              </a:spcBef>
              <a:spcAft>
                <a:spcPts val="0"/>
              </a:spcAft>
              <a:buClr>
                <a:schemeClr val="dk2"/>
              </a:buClr>
              <a:buSzPts val="1800"/>
              <a:buFont typeface="Arial"/>
              <a:buChar char="•"/>
            </a:pPr>
            <a:r>
              <a:rPr b="0" i="0" lang="en-US" sz="1800" u="none" cap="none" strike="noStrike">
                <a:solidFill>
                  <a:srgbClr val="000000"/>
                </a:solidFill>
                <a:latin typeface="Arial"/>
                <a:ea typeface="Arial"/>
                <a:cs typeface="Arial"/>
                <a:sym typeface="Arial"/>
              </a:rPr>
              <a:t>Student’s parent who provides the majority of the financial support and that parent’s spouse or partner</a:t>
            </a:r>
            <a:endParaRPr/>
          </a:p>
          <a:p>
            <a:pPr indent="-342900" lvl="0" marL="457200" marR="0" rtl="0" algn="l">
              <a:lnSpc>
                <a:spcPct val="115000"/>
              </a:lnSpc>
              <a:spcBef>
                <a:spcPts val="0"/>
              </a:spcBef>
              <a:spcAft>
                <a:spcPts val="0"/>
              </a:spcAft>
              <a:buClr>
                <a:schemeClr val="dk2"/>
              </a:buClr>
              <a:buSzPts val="1800"/>
              <a:buFont typeface="Arial"/>
              <a:buChar char="•"/>
            </a:pPr>
            <a:r>
              <a:rPr b="0" i="0" lang="en-US" sz="1800" u="none" cap="none" strike="noStrike">
                <a:solidFill>
                  <a:srgbClr val="000000"/>
                </a:solidFill>
                <a:latin typeface="Arial"/>
                <a:ea typeface="Arial"/>
                <a:cs typeface="Arial"/>
                <a:sym typeface="Arial"/>
              </a:rPr>
              <a:t>The parent’s dependent children (even if they live apart because of college enrollment) only if the parent will provide more than half of their support between July 1, 2024, and June 30, 2025.</a:t>
            </a:r>
            <a:endParaRPr/>
          </a:p>
          <a:p>
            <a:pPr indent="-342900" lvl="0" marL="457200" marR="0" rtl="0" algn="l">
              <a:lnSpc>
                <a:spcPct val="115000"/>
              </a:lnSpc>
              <a:spcBef>
                <a:spcPts val="0"/>
              </a:spcBef>
              <a:spcAft>
                <a:spcPts val="0"/>
              </a:spcAft>
              <a:buClr>
                <a:schemeClr val="dk2"/>
              </a:buClr>
              <a:buSzPts val="1800"/>
              <a:buFont typeface="Arial"/>
              <a:buChar char="•"/>
            </a:pPr>
            <a:r>
              <a:rPr b="0" i="0" lang="en-US" sz="1800" u="none" cap="none" strike="noStrike">
                <a:solidFill>
                  <a:srgbClr val="000000"/>
                </a:solidFill>
                <a:latin typeface="Arial"/>
                <a:ea typeface="Arial"/>
                <a:cs typeface="Arial"/>
                <a:sym typeface="Arial"/>
              </a:rPr>
              <a:t>Other people living with the parent now, only if the parent will provide more than half of their support between July 1, 2024, and June 30, 2025.</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3" name="Shape 93"/>
        <p:cNvGrpSpPr/>
        <p:nvPr/>
      </p:nvGrpSpPr>
      <p:grpSpPr>
        <a:xfrm>
          <a:off x="0" y="0"/>
          <a:ext cx="0" cy="0"/>
          <a:chOff x="0" y="0"/>
          <a:chExt cx="0" cy="0"/>
        </a:xfrm>
      </p:grpSpPr>
      <p:pic>
        <p:nvPicPr>
          <p:cNvPr descr="Screenshot of the student completion page, which informs the parent that they have completed the student section successfully. The parent is reminded that the FAFSA  form cannot be processed until the student enters the form and provides their consent and signature. Below that, the parent is reminded that they can track and manage the student’s FAFSA form by selecting the “View Status” button." id="94" name="Google Shape;94;p14"/>
          <p:cNvPicPr preferRelativeResize="0"/>
          <p:nvPr/>
        </p:nvPicPr>
        <p:blipFill rotWithShape="1">
          <a:blip r:embed="rId3">
            <a:alphaModFix/>
          </a:blip>
          <a:srcRect b="0" l="0" r="0" t="0"/>
          <a:stretch/>
        </p:blipFill>
        <p:spPr>
          <a:xfrm>
            <a:off x="1250224" y="411384"/>
            <a:ext cx="6643552" cy="4320732"/>
          </a:xfrm>
          <a:prstGeom prst="rect">
            <a:avLst/>
          </a:prstGeom>
          <a:noFill/>
          <a:ln cap="flat" cmpd="sng" w="12700">
            <a:solidFill>
              <a:schemeClr val="dk1"/>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UNY Plattsburgh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